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tags/tag2.xml" ContentType="application/vnd.openxmlformats-officedocument.presentationml.tags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138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9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54"/>
  </p:notesMasterIdLst>
  <p:sldIdLst>
    <p:sldId id="521" r:id="rId2"/>
    <p:sldId id="565" r:id="rId3"/>
    <p:sldId id="566" r:id="rId4"/>
    <p:sldId id="567" r:id="rId5"/>
    <p:sldId id="561" r:id="rId6"/>
    <p:sldId id="520" r:id="rId7"/>
    <p:sldId id="562" r:id="rId8"/>
    <p:sldId id="563" r:id="rId9"/>
    <p:sldId id="256" r:id="rId10"/>
    <p:sldId id="359" r:id="rId11"/>
    <p:sldId id="360" r:id="rId12"/>
    <p:sldId id="372" r:id="rId13"/>
    <p:sldId id="362" r:id="rId14"/>
    <p:sldId id="361" r:id="rId15"/>
    <p:sldId id="363" r:id="rId16"/>
    <p:sldId id="364" r:id="rId17"/>
    <p:sldId id="365" r:id="rId18"/>
    <p:sldId id="366" r:id="rId19"/>
    <p:sldId id="367" r:id="rId20"/>
    <p:sldId id="370" r:id="rId21"/>
    <p:sldId id="478" r:id="rId22"/>
    <p:sldId id="479" r:id="rId23"/>
    <p:sldId id="480" r:id="rId24"/>
    <p:sldId id="481" r:id="rId25"/>
    <p:sldId id="482" r:id="rId26"/>
    <p:sldId id="483" r:id="rId27"/>
    <p:sldId id="484" r:id="rId28"/>
    <p:sldId id="485" r:id="rId29"/>
    <p:sldId id="486" r:id="rId30"/>
    <p:sldId id="487" r:id="rId31"/>
    <p:sldId id="488" r:id="rId32"/>
    <p:sldId id="489" r:id="rId33"/>
    <p:sldId id="490" r:id="rId34"/>
    <p:sldId id="491" r:id="rId35"/>
    <p:sldId id="492" r:id="rId36"/>
    <p:sldId id="493" r:id="rId37"/>
    <p:sldId id="494" r:id="rId38"/>
    <p:sldId id="495" r:id="rId39"/>
    <p:sldId id="496" r:id="rId40"/>
    <p:sldId id="497" r:id="rId41"/>
    <p:sldId id="498" r:id="rId42"/>
    <p:sldId id="499" r:id="rId43"/>
    <p:sldId id="500" r:id="rId44"/>
    <p:sldId id="501" r:id="rId45"/>
    <p:sldId id="502" r:id="rId46"/>
    <p:sldId id="503" r:id="rId47"/>
    <p:sldId id="504" r:id="rId48"/>
    <p:sldId id="505" r:id="rId49"/>
    <p:sldId id="511" r:id="rId50"/>
    <p:sldId id="512" r:id="rId51"/>
    <p:sldId id="517" r:id="rId52"/>
    <p:sldId id="518" r:id="rId53"/>
    <p:sldId id="519" r:id="rId54"/>
    <p:sldId id="568" r:id="rId55"/>
    <p:sldId id="522" r:id="rId56"/>
    <p:sldId id="523" r:id="rId57"/>
    <p:sldId id="524" r:id="rId58"/>
    <p:sldId id="527" r:id="rId59"/>
    <p:sldId id="528" r:id="rId60"/>
    <p:sldId id="529" r:id="rId61"/>
    <p:sldId id="530" r:id="rId62"/>
    <p:sldId id="531" r:id="rId63"/>
    <p:sldId id="532" r:id="rId64"/>
    <p:sldId id="533" r:id="rId65"/>
    <p:sldId id="534" r:id="rId66"/>
    <p:sldId id="535" r:id="rId67"/>
    <p:sldId id="536" r:id="rId68"/>
    <p:sldId id="538" r:id="rId69"/>
    <p:sldId id="537" r:id="rId70"/>
    <p:sldId id="539" r:id="rId71"/>
    <p:sldId id="540" r:id="rId72"/>
    <p:sldId id="541" r:id="rId73"/>
    <p:sldId id="542" r:id="rId74"/>
    <p:sldId id="543" r:id="rId75"/>
    <p:sldId id="544" r:id="rId76"/>
    <p:sldId id="545" r:id="rId77"/>
    <p:sldId id="546" r:id="rId78"/>
    <p:sldId id="547" r:id="rId79"/>
    <p:sldId id="549" r:id="rId80"/>
    <p:sldId id="550" r:id="rId81"/>
    <p:sldId id="551" r:id="rId82"/>
    <p:sldId id="552" r:id="rId83"/>
    <p:sldId id="553" r:id="rId84"/>
    <p:sldId id="554" r:id="rId85"/>
    <p:sldId id="555" r:id="rId86"/>
    <p:sldId id="556" r:id="rId87"/>
    <p:sldId id="557" r:id="rId88"/>
    <p:sldId id="558" r:id="rId89"/>
    <p:sldId id="560" r:id="rId90"/>
    <p:sldId id="377" r:id="rId91"/>
    <p:sldId id="378" r:id="rId92"/>
    <p:sldId id="379" r:id="rId93"/>
    <p:sldId id="369" r:id="rId94"/>
    <p:sldId id="371" r:id="rId95"/>
    <p:sldId id="376" r:id="rId96"/>
    <p:sldId id="300" r:id="rId97"/>
    <p:sldId id="282" r:id="rId98"/>
    <p:sldId id="294" r:id="rId99"/>
    <p:sldId id="278" r:id="rId100"/>
    <p:sldId id="279" r:id="rId101"/>
    <p:sldId id="295" r:id="rId102"/>
    <p:sldId id="280" r:id="rId103"/>
    <p:sldId id="276" r:id="rId104"/>
    <p:sldId id="272" r:id="rId105"/>
    <p:sldId id="261" r:id="rId106"/>
    <p:sldId id="263" r:id="rId107"/>
    <p:sldId id="262" r:id="rId108"/>
    <p:sldId id="303" r:id="rId109"/>
    <p:sldId id="304" r:id="rId110"/>
    <p:sldId id="306" r:id="rId111"/>
    <p:sldId id="308" r:id="rId112"/>
    <p:sldId id="289" r:id="rId113"/>
    <p:sldId id="288" r:id="rId114"/>
    <p:sldId id="291" r:id="rId115"/>
    <p:sldId id="373" r:id="rId116"/>
    <p:sldId id="287" r:id="rId117"/>
    <p:sldId id="311" r:id="rId118"/>
    <p:sldId id="312" r:id="rId119"/>
    <p:sldId id="316" r:id="rId120"/>
    <p:sldId id="569" r:id="rId121"/>
    <p:sldId id="338" r:id="rId122"/>
    <p:sldId id="570" r:id="rId123"/>
    <p:sldId id="381" r:id="rId124"/>
    <p:sldId id="382" r:id="rId125"/>
    <p:sldId id="383" r:id="rId126"/>
    <p:sldId id="384" r:id="rId127"/>
    <p:sldId id="385" r:id="rId128"/>
    <p:sldId id="386" r:id="rId129"/>
    <p:sldId id="387" r:id="rId130"/>
    <p:sldId id="330" r:id="rId131"/>
    <p:sldId id="339" r:id="rId132"/>
    <p:sldId id="320" r:id="rId133"/>
    <p:sldId id="318" r:id="rId134"/>
    <p:sldId id="319" r:id="rId135"/>
    <p:sldId id="321" r:id="rId136"/>
    <p:sldId id="340" r:id="rId137"/>
    <p:sldId id="332" r:id="rId138"/>
    <p:sldId id="571" r:id="rId139"/>
    <p:sldId id="572" r:id="rId140"/>
    <p:sldId id="573" r:id="rId141"/>
    <p:sldId id="574" r:id="rId142"/>
    <p:sldId id="575" r:id="rId143"/>
    <p:sldId id="576" r:id="rId144"/>
    <p:sldId id="355" r:id="rId145"/>
    <p:sldId id="353" r:id="rId146"/>
    <p:sldId id="357" r:id="rId147"/>
    <p:sldId id="350" r:id="rId148"/>
    <p:sldId id="352" r:id="rId149"/>
    <p:sldId id="351" r:id="rId150"/>
    <p:sldId id="391" r:id="rId151"/>
    <p:sldId id="315" r:id="rId152"/>
    <p:sldId id="358" r:id="rId153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512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slide" Target="slides/slide1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jpeg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7.jpeg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7.jpeg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57.jpeg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57.jpe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57.jpeg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image" Target="../media/image64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image" Target="../media/image66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37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EED8871-A551-4C20-907E-E51906BC2BF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873E2F-734A-4D58-B735-4EF9F1B9EBEE}" type="slidenum">
              <a:rPr lang="en-US" altLang="zh-TW" smtClean="0"/>
              <a:pPr/>
              <a:t>13</a:t>
            </a:fld>
            <a:endParaRPr lang="en-US" altLang="zh-TW" smtClean="0"/>
          </a:p>
        </p:txBody>
      </p:sp>
      <p:sp>
        <p:nvSpPr>
          <p:cNvPr id="7577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5780" name="Notes Placeholder 2"/>
          <p:cNvSpPr>
            <a:spLocks noGrp="1"/>
          </p:cNvSpPr>
          <p:nvPr>
            <p:ph type="body" idx="1"/>
          </p:nvPr>
        </p:nvSpPr>
        <p:spPr>
          <a:xfrm>
            <a:off x="915988" y="4343400"/>
            <a:ext cx="5026025" cy="4114800"/>
          </a:xfrm>
          <a:noFill/>
          <a:ln/>
        </p:spPr>
        <p:txBody>
          <a:bodyPr lIns="85593" tIns="42045" rIns="85593" bIns="42045"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DD9CCE-B9C1-4B7E-BBCA-248AFEAA41D4}" type="slidenum">
              <a:rPr lang="en-US" altLang="zh-TW" smtClean="0"/>
              <a:pPr/>
              <a:t>100</a:t>
            </a:fld>
            <a:endParaRPr lang="en-US" altLang="zh-TW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6172200" y="4343400"/>
            <a:ext cx="14859000" cy="4114800"/>
          </a:xfrm>
          <a:noFill/>
          <a:ln/>
        </p:spPr>
        <p:txBody>
          <a:bodyPr lIns="92208" tIns="46104" rIns="92208" bIns="46104"/>
          <a:lstStyle/>
          <a:p>
            <a:pPr eaLnBrk="1" hangingPunct="1"/>
            <a:r>
              <a:rPr lang="en-US" altLang="zh-TW" smtClean="0">
                <a:cs typeface="Times New Roman" pitchFamily="18" charset="0"/>
              </a:rPr>
              <a:t> </a:t>
            </a:r>
            <a:endParaRPr lang="en-GB" altLang="zh-TW" sz="900" smtClean="0"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F2010D-F700-46A6-AE0E-11FF3D49ADD4}" type="slidenum">
              <a:rPr lang="en-US" altLang="zh-TW" smtClean="0"/>
              <a:pPr/>
              <a:t>101</a:t>
            </a:fld>
            <a:endParaRPr lang="en-US" altLang="zh-TW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altLang="zh-TW" smtClean="0"/>
              <a:t>Neural loop that links ocular epithelial tissues to tear-secreting glands</a:t>
            </a:r>
          </a:p>
          <a:p>
            <a:pPr lvl="1" eaLnBrk="1" hangingPunct="1">
              <a:buFontTx/>
              <a:buChar char="•"/>
            </a:pPr>
            <a:r>
              <a:rPr lang="en-US" altLang="zh-TW" smtClean="0"/>
              <a:t>Should normally respond to any shortfall of tear production by triggering increased secretion</a:t>
            </a:r>
          </a:p>
          <a:p>
            <a:pPr eaLnBrk="1" hangingPunct="1"/>
            <a:r>
              <a:rPr lang="en-US" altLang="zh-TW" smtClean="0"/>
              <a:t>The fact that tear secretion does not respond in the normal manner in dry eye patients suggests that the neural loop is unable to correct for the shortfall.</a:t>
            </a:r>
          </a:p>
          <a:p>
            <a:pPr eaLnBrk="1" hangingPunct="1"/>
            <a:r>
              <a:rPr lang="en-US" altLang="zh-TW" smtClean="0"/>
              <a:t>Recently appreciated insights:</a:t>
            </a:r>
          </a:p>
          <a:p>
            <a:pPr lvl="1" eaLnBrk="1" hangingPunct="1">
              <a:buFontTx/>
              <a:buChar char="•"/>
            </a:pPr>
            <a:r>
              <a:rPr lang="en-US" altLang="zh-TW" smtClean="0"/>
              <a:t>Dysfunction of one aspect of the tear secretion-ocular surface system may be propagated to another, in cycles that perhaps exacerbate the disease</a:t>
            </a:r>
          </a:p>
          <a:p>
            <a:pPr lvl="1" eaLnBrk="1" hangingPunct="1">
              <a:buFontTx/>
              <a:buChar char="•"/>
            </a:pPr>
            <a:r>
              <a:rPr lang="en-US" altLang="zh-TW" smtClean="0"/>
              <a:t>One speculation is that the increased osmolarity and damage to ocular epithelia may impact the ability of corneal sensory nerves to signal tear secreting glands</a:t>
            </a:r>
          </a:p>
          <a:p>
            <a:pPr lvl="1" eaLnBrk="1" hangingPunct="1">
              <a:buFontTx/>
              <a:buChar char="•"/>
            </a:pPr>
            <a:r>
              <a:rPr lang="en-US" altLang="zh-TW" smtClean="0"/>
              <a:t>Or, perhaps damage or loss of some glandular function has occurred</a:t>
            </a:r>
          </a:p>
          <a:p>
            <a:pPr eaLnBrk="1" hangingPunct="1"/>
            <a:r>
              <a:rPr lang="en-US" altLang="zh-TW" smtClean="0"/>
              <a:t>The main message: </a:t>
            </a:r>
          </a:p>
          <a:p>
            <a:pPr eaLnBrk="1" hangingPunct="1">
              <a:buFontTx/>
              <a:buChar char="•"/>
            </a:pPr>
            <a:r>
              <a:rPr lang="en-US" altLang="zh-TW" smtClean="0"/>
              <a:t>Many aspects of tear production, tear composition, and the ocular surface appear to be interconnected</a:t>
            </a:r>
          </a:p>
          <a:p>
            <a:pPr lvl="1" eaLnBrk="1" hangingPunct="1">
              <a:buFontTx/>
              <a:buChar char="•"/>
            </a:pPr>
            <a:r>
              <a:rPr lang="en-US" altLang="zh-TW" smtClean="0"/>
              <a:t>May affect one another in ways yet to be discovered</a:t>
            </a:r>
          </a:p>
          <a:p>
            <a:pPr lvl="1" eaLnBrk="1" hangingPunct="1">
              <a:buFontTx/>
              <a:buChar char="•"/>
            </a:pPr>
            <a:endParaRPr lang="en-US" altLang="zh-TW" smtClean="0"/>
          </a:p>
          <a:p>
            <a:pPr eaLnBrk="1" hangingPunct="1"/>
            <a:r>
              <a:rPr lang="de-DE" altLang="zh-TW" sz="1000" smtClean="0">
                <a:solidFill>
                  <a:srgbClr val="000000"/>
                </a:solidFill>
              </a:rPr>
              <a:t>Stern ME, Beuerman RW, Fox RI, Gao J, Mircheff AK, Pflugfelder SC. </a:t>
            </a:r>
            <a:r>
              <a:rPr lang="en-US" altLang="zh-TW" sz="1000" smtClean="0">
                <a:solidFill>
                  <a:srgbClr val="000000"/>
                </a:solidFill>
              </a:rPr>
              <a:t>The pathology of dry eye: the interaction between the ocular surface and lacrimal glands. </a:t>
            </a:r>
            <a:r>
              <a:rPr lang="en-US" altLang="zh-TW" sz="1000" i="1" smtClean="0">
                <a:solidFill>
                  <a:srgbClr val="000000"/>
                </a:solidFill>
              </a:rPr>
              <a:t>Cornea</a:t>
            </a:r>
            <a:r>
              <a:rPr lang="en-US" altLang="zh-TW" sz="1000" smtClean="0">
                <a:solidFill>
                  <a:srgbClr val="000000"/>
                </a:solidFill>
              </a:rPr>
              <a:t>. 1998;17:584-589.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770FCE-EFB2-4BA3-B928-46A72F1575B1}" type="slidenum">
              <a:rPr lang="en-US" altLang="zh-TW" smtClean="0"/>
              <a:pPr/>
              <a:t>102</a:t>
            </a:fld>
            <a:endParaRPr lang="en-US" altLang="zh-TW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6172200" y="4343400"/>
            <a:ext cx="14859000" cy="4114800"/>
          </a:xfrm>
          <a:noFill/>
          <a:ln/>
        </p:spPr>
        <p:txBody>
          <a:bodyPr lIns="92208" tIns="46104" rIns="92208" bIns="46104"/>
          <a:lstStyle/>
          <a:p>
            <a:pPr eaLnBrk="1" hangingPunct="1"/>
            <a:r>
              <a:rPr lang="en-US" altLang="zh-TW" smtClean="0">
                <a:cs typeface="Times New Roman" pitchFamily="18" charset="0"/>
              </a:rPr>
              <a:t> </a:t>
            </a:r>
            <a:endParaRPr lang="en-GB" altLang="zh-TW" sz="900" smtClean="0"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628E39-3398-4CB6-B04E-B0E3A8378A45}" type="slidenum">
              <a:rPr lang="en-US" altLang="zh-TW" smtClean="0"/>
              <a:pPr/>
              <a:t>106</a:t>
            </a:fld>
            <a:endParaRPr lang="en-US" altLang="zh-TW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TW" smtClean="0"/>
              <a:t>We assume that symptoms represent a form of corneal neuropathy rather than dry eye syndrome </a:t>
            </a:r>
          </a:p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504932-6051-4ED2-8741-7D872CBD5CE8}" type="slidenum">
              <a:rPr lang="en-US" altLang="zh-TW" smtClean="0"/>
              <a:pPr/>
              <a:t>113</a:t>
            </a:fld>
            <a:endParaRPr lang="en-US" altLang="zh-TW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TW" smtClean="0"/>
              <a:t>The normal  tear film holds together until the next blink redistributes the tear film components.  There will be no observable tear break up time (TBUT) under normal conditions.</a:t>
            </a:r>
          </a:p>
          <a:p>
            <a:pPr eaLnBrk="1" hangingPunct="1"/>
            <a:endParaRPr lang="en-US" altLang="zh-TW" smtClean="0"/>
          </a:p>
          <a:p>
            <a:pPr eaLnBrk="1" hangingPunct="1"/>
            <a:r>
              <a:rPr lang="en-US" altLang="zh-TW" smtClean="0"/>
              <a:t>This patient had an extremely fast TBUT which occurred at approximately 1 second.  Over time, the area of tear film disruption increases, and as can be seen, exposing more and more corneal surface.  With a short TBUT, the exposed area will continue to grow until the next blink which starts the cycle all over again..</a:t>
            </a:r>
          </a:p>
          <a:p>
            <a:pPr eaLnBrk="1" hangingPunct="1"/>
            <a:endParaRPr lang="en-US" altLang="zh-TW" smtClean="0"/>
          </a:p>
          <a:p>
            <a:pPr eaLnBrk="1" hangingPunct="1"/>
            <a:r>
              <a:rPr lang="en-US" altLang="zh-TW" smtClean="0"/>
              <a:t>It is this interval between the time when the tear film breaks and the blink occurs that results in damage to the ocular surface.  Damage may be depicted by corneal and/or conjunctival staining.  </a:t>
            </a:r>
          </a:p>
          <a:p>
            <a:pPr eaLnBrk="1" hangingPunct="1"/>
            <a:endParaRPr lang="en-US" altLang="zh-TW" smtClean="0"/>
          </a:p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7FF241-7115-44A3-935E-F27714BD7959}" type="slidenum">
              <a:rPr lang="en-US" altLang="zh-TW" smtClean="0"/>
              <a:pPr/>
              <a:t>14</a:t>
            </a:fld>
            <a:endParaRPr lang="en-US" altLang="zh-TW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7125" y="711200"/>
            <a:ext cx="4605338" cy="3454400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4368800"/>
            <a:ext cx="5057775" cy="4064000"/>
          </a:xfrm>
          <a:noFill/>
          <a:ln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2456A4-1A6E-493B-8567-4CB9CEE6BA02}" type="slidenum">
              <a:rPr lang="en-US" altLang="zh-TW" smtClean="0"/>
              <a:pPr/>
              <a:t>15</a:t>
            </a:fld>
            <a:endParaRPr lang="en-US" altLang="zh-TW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TW" smtClean="0"/>
              <a:t>Lady &amp; Gentleman, good afternoon, now I’ll talk about CustomVue versus conventional LASIK, this is a one year study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79D3C3-6AF4-40BB-BD03-37FAC9071FA1}" type="slidenum">
              <a:rPr lang="en-US" altLang="zh-TW" smtClean="0"/>
              <a:pPr/>
              <a:t>16</a:t>
            </a:fld>
            <a:endParaRPr lang="en-US" altLang="zh-TW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BDF367-6EE1-4C64-B514-D5C73EE13DD0}" type="slidenum">
              <a:rPr lang="en-US" altLang="zh-TW" smtClean="0"/>
              <a:pPr/>
              <a:t>17</a:t>
            </a:fld>
            <a:endParaRPr lang="en-US" altLang="zh-TW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89F85A-F722-451C-ADEE-5AE1EC0B6D92}" type="slidenum">
              <a:rPr lang="en-US" altLang="zh-TW" smtClean="0"/>
              <a:pPr/>
              <a:t>18</a:t>
            </a:fld>
            <a:endParaRPr lang="en-US" altLang="zh-TW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7125" y="711200"/>
            <a:ext cx="4605338" cy="3454400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4368800"/>
            <a:ext cx="5057775" cy="4064000"/>
          </a:xfrm>
          <a:noFill/>
          <a:ln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48A797-158E-4710-9B5A-C39FFFE32C5E}" type="slidenum">
              <a:rPr lang="en-US" altLang="zh-TW" smtClean="0"/>
              <a:pPr/>
              <a:t>19</a:t>
            </a:fld>
            <a:endParaRPr lang="en-US" altLang="zh-TW" smtClean="0"/>
          </a:p>
        </p:txBody>
      </p:sp>
      <p:sp>
        <p:nvSpPr>
          <p:cNvPr id="8089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0900" name="Notes Placeholder 2"/>
          <p:cNvSpPr>
            <a:spLocks noGrp="1"/>
          </p:cNvSpPr>
          <p:nvPr>
            <p:ph type="body" idx="1"/>
          </p:nvPr>
        </p:nvSpPr>
        <p:spPr>
          <a:xfrm>
            <a:off x="915988" y="4343400"/>
            <a:ext cx="5026025" cy="4114800"/>
          </a:xfrm>
          <a:noFill/>
          <a:ln/>
        </p:spPr>
        <p:txBody>
          <a:bodyPr lIns="85593" tIns="42045" rIns="85593" bIns="42045"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91284B-0C2F-4210-87AF-72366A61FCCA}" type="slidenum">
              <a:rPr lang="en-US" altLang="zh-TW" smtClean="0"/>
              <a:pPr/>
              <a:t>90</a:t>
            </a:fld>
            <a:endParaRPr lang="en-US" altLang="zh-TW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r>
              <a:rPr lang="en-US" altLang="zh-TW" smtClean="0"/>
              <a:t>with more than 90% of patients achieving 20/25 or better visual acuity without glasses.</a:t>
            </a:r>
          </a:p>
          <a:p>
            <a:pPr marL="228600" indent="-228600"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DB0691-A14F-40D2-A891-0EA1F839CBCA}" type="slidenum">
              <a:rPr lang="en-US" altLang="zh-TW" smtClean="0"/>
              <a:pPr/>
              <a:t>99</a:t>
            </a:fld>
            <a:endParaRPr lang="en-US" altLang="zh-TW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6172200" y="4343400"/>
            <a:ext cx="14859000" cy="4114800"/>
          </a:xfrm>
          <a:noFill/>
          <a:ln/>
        </p:spPr>
        <p:txBody>
          <a:bodyPr lIns="92208" tIns="46104" rIns="92208" bIns="46104"/>
          <a:lstStyle/>
          <a:p>
            <a:pPr eaLnBrk="1" hangingPunct="1"/>
            <a:endParaRPr lang="en-GB" altLang="zh-TW" sz="9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TW" altLang="en-US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TW" altLang="en-US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TW" altLang="en-US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TW" altLang="en-US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TW" altLang="en-US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</p:grpSp>
      <p:sp>
        <p:nvSpPr>
          <p:cNvPr id="15669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669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79E0F-D031-45F0-A4D6-EF9BD2367BC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05641-6F86-4ACE-B0E9-A70EACEDA7F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93669-F52D-4392-8E8B-B0B4D5A23A5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標題，四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sz="quarter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B9881-062B-4891-AE26-9059E4EE928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標題及圖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表版面配置區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zh-TW" altLang="en-US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317BF-140B-46D6-A365-B12629EE2BE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8E0CF79-1E47-47C7-9340-D0D5C079B06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DCBB4-CFD7-473B-9D83-E1BAF93DB91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F4A85-8163-4B5A-8561-84A73A36B27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1E64A-3843-4137-8655-554E3BCD45A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4C157-4383-4E07-B95E-4D7DA73D10B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49B29-7DBD-4908-AD37-210A4C0D23D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C74A0-998E-4D26-B6A4-56664B10751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A0479-40A3-46B6-B6DA-C8D303173B4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6140D-7DFC-438D-8389-38E68DC6A09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5565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5565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</p:grpSp>
      <p:sp>
        <p:nvSpPr>
          <p:cNvPr id="15565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grpSp>
        <p:nvGrpSpPr>
          <p:cNvPr id="1843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5565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grpSp>
          <p:nvGrpSpPr>
            <p:cNvPr id="1845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5565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TW" altLang="en-US"/>
              </a:p>
            </p:txBody>
          </p:sp>
          <p:sp>
            <p:nvSpPr>
              <p:cNvPr id="15565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TW" altLang="en-US"/>
              </a:p>
            </p:txBody>
          </p:sp>
          <p:sp>
            <p:nvSpPr>
              <p:cNvPr id="15565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TW" altLang="en-US"/>
              </a:p>
            </p:txBody>
          </p:sp>
          <p:sp>
            <p:nvSpPr>
              <p:cNvPr id="15566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TW" altLang="en-US"/>
              </a:p>
            </p:txBody>
          </p:sp>
          <p:sp>
            <p:nvSpPr>
              <p:cNvPr id="15566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TW" altLang="en-US"/>
              </a:p>
            </p:txBody>
          </p:sp>
        </p:grpSp>
        <p:sp>
          <p:nvSpPr>
            <p:cNvPr id="15566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</p:grpSp>
      <p:grpSp>
        <p:nvGrpSpPr>
          <p:cNvPr id="1843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55664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55665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55666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55667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55668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55669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</p:grpSp>
      <p:sp>
        <p:nvSpPr>
          <p:cNvPr id="15567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843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5567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5567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5567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669BFEB-02C3-492B-A555-DB2B1969625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0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1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6.jpe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2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6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7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9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11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12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1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1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Microsoft_Office_Excel_97-2003____15.xls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16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Microsoft_Office_Excel_97-2003____17.xls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18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Microsoft_Office_Excel_97-2003____19.xls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</a:rPr>
              <a:t>表面切削还是</a:t>
            </a:r>
            <a:r>
              <a:rPr lang="zh-TW" altLang="en-US" dirty="0">
                <a:solidFill>
                  <a:srgbClr val="FFFF00"/>
                </a:solidFill>
              </a:rPr>
              <a:t>板层</a:t>
            </a:r>
            <a:r>
              <a:rPr lang="zh-CN" altLang="en-US" dirty="0">
                <a:solidFill>
                  <a:srgbClr val="FFFF00"/>
                </a:solidFill>
              </a:rPr>
              <a:t>切削</a:t>
            </a:r>
            <a:r>
              <a:rPr lang="en-US" altLang="zh-TW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 smtClean="0">
              <a:ea typeface="宋体" pitchFamily="2" charset="-122"/>
            </a:endParaRPr>
          </a:p>
          <a:p>
            <a:r>
              <a:rPr lang="zh-TW" altLang="en-US" dirty="0" smtClean="0"/>
              <a:t>張朝凱 </a:t>
            </a:r>
            <a:endParaRPr lang="en-US" altLang="zh-TW" dirty="0" smtClean="0"/>
          </a:p>
          <a:p>
            <a:r>
              <a:rPr lang="zh-TW" altLang="en-US" dirty="0" smtClean="0"/>
              <a:t>台灣諾貝爾眼科機構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JDSDAR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685800"/>
            <a:ext cx="9144000" cy="1076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r" eaLnBrk="0" hangingPunct="0">
              <a:lnSpc>
                <a:spcPct val="120000"/>
              </a:lnSpc>
            </a:pPr>
            <a:r>
              <a:rPr kumimoji="0" lang="en-US" altLang="zh-TW" sz="540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Corneal Refractive Surgery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2667000"/>
            <a:ext cx="8839200" cy="28336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676275" indent="-676275" eaLnBrk="0" hangingPunct="0">
              <a:spcBef>
                <a:spcPct val="50000"/>
              </a:spcBef>
              <a:buFontTx/>
              <a:buChar char="•"/>
            </a:pPr>
            <a:r>
              <a:rPr kumimoji="0" lang="en-US" altLang="zh-TW" sz="3600"/>
              <a:t>Radial keratotomy</a:t>
            </a:r>
            <a:r>
              <a:rPr kumimoji="0" lang="en-US" altLang="zh-TW"/>
              <a:t> – </a:t>
            </a:r>
            <a:r>
              <a:rPr kumimoji="0" lang="en-US" altLang="zh-TW" sz="3600"/>
              <a:t> Fyodorov -1970</a:t>
            </a:r>
          </a:p>
          <a:p>
            <a:pPr marL="676275" indent="-676275" eaLnBrk="0" hangingPunct="0">
              <a:spcBef>
                <a:spcPct val="50000"/>
              </a:spcBef>
              <a:buFontTx/>
              <a:buChar char="•"/>
            </a:pPr>
            <a:r>
              <a:rPr kumimoji="0" lang="en-US" altLang="zh-TW" sz="3200"/>
              <a:t>Lamellar surgery - José Barraquer-1980</a:t>
            </a:r>
          </a:p>
          <a:p>
            <a:pPr marL="676275" indent="-676275" eaLnBrk="0" hangingPunct="0">
              <a:spcBef>
                <a:spcPct val="50000"/>
              </a:spcBef>
              <a:buFontTx/>
              <a:buChar char="•"/>
            </a:pPr>
            <a:r>
              <a:rPr kumimoji="0" lang="en-US" altLang="zh-TW" sz="3200"/>
              <a:t>Incisional keratotomy for astigmatism -1980</a:t>
            </a:r>
          </a:p>
          <a:p>
            <a:pPr marL="676275" indent="-676275" eaLnBrk="0" hangingPunct="0">
              <a:spcBef>
                <a:spcPct val="50000"/>
              </a:spcBef>
              <a:buFontTx/>
              <a:buChar char="•"/>
            </a:pPr>
            <a:endParaRPr kumimoji="0" lang="en-US" altLang="zh-TW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ornea cut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0650" y="2422525"/>
            <a:ext cx="5849938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 descr="cornea cut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982321">
            <a:off x="1116013" y="476250"/>
            <a:ext cx="5845175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Freeform 4"/>
          <p:cNvSpPr>
            <a:spLocks/>
          </p:cNvSpPr>
          <p:nvPr/>
        </p:nvSpPr>
        <p:spPr bwMode="auto">
          <a:xfrm>
            <a:off x="2828925" y="2420938"/>
            <a:ext cx="87313" cy="766762"/>
          </a:xfrm>
          <a:custGeom>
            <a:avLst/>
            <a:gdLst>
              <a:gd name="T0" fmla="*/ 2147483647 w 185"/>
              <a:gd name="T1" fmla="*/ 2147483647 h 1144"/>
              <a:gd name="T2" fmla="*/ 2147483647 w 185"/>
              <a:gd name="T3" fmla="*/ 2147483647 h 1144"/>
              <a:gd name="T4" fmla="*/ 2147483647 w 185"/>
              <a:gd name="T5" fmla="*/ 2147483647 h 1144"/>
              <a:gd name="T6" fmla="*/ 2147483647 w 185"/>
              <a:gd name="T7" fmla="*/ 2147483647 h 1144"/>
              <a:gd name="T8" fmla="*/ 2147483647 w 185"/>
              <a:gd name="T9" fmla="*/ 2147483647 h 1144"/>
              <a:gd name="T10" fmla="*/ 2147483647 w 185"/>
              <a:gd name="T11" fmla="*/ 2147483647 h 1144"/>
              <a:gd name="T12" fmla="*/ 2147483647 w 185"/>
              <a:gd name="T13" fmla="*/ 2147483647 h 1144"/>
              <a:gd name="T14" fmla="*/ 2147483647 w 185"/>
              <a:gd name="T15" fmla="*/ 2147483647 h 1144"/>
              <a:gd name="T16" fmla="*/ 0 w 185"/>
              <a:gd name="T17" fmla="*/ 0 h 1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5"/>
              <a:gd name="T28" fmla="*/ 0 h 1144"/>
              <a:gd name="T29" fmla="*/ 185 w 185"/>
              <a:gd name="T30" fmla="*/ 1144 h 11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5" h="1144">
                <a:moveTo>
                  <a:pt x="184" y="1144"/>
                </a:moveTo>
                <a:cubicBezTo>
                  <a:pt x="181" y="1085"/>
                  <a:pt x="185" y="1026"/>
                  <a:pt x="176" y="968"/>
                </a:cubicBezTo>
                <a:cubicBezTo>
                  <a:pt x="174" y="955"/>
                  <a:pt x="159" y="948"/>
                  <a:pt x="152" y="936"/>
                </a:cubicBezTo>
                <a:cubicBezTo>
                  <a:pt x="132" y="901"/>
                  <a:pt x="122" y="847"/>
                  <a:pt x="112" y="808"/>
                </a:cubicBezTo>
                <a:cubicBezTo>
                  <a:pt x="113" y="774"/>
                  <a:pt x="138" y="523"/>
                  <a:pt x="120" y="416"/>
                </a:cubicBezTo>
                <a:cubicBezTo>
                  <a:pt x="115" y="340"/>
                  <a:pt x="109" y="273"/>
                  <a:pt x="96" y="200"/>
                </a:cubicBezTo>
                <a:cubicBezTo>
                  <a:pt x="94" y="186"/>
                  <a:pt x="90" y="145"/>
                  <a:pt x="80" y="128"/>
                </a:cubicBezTo>
                <a:cubicBezTo>
                  <a:pt x="66" y="103"/>
                  <a:pt x="41" y="83"/>
                  <a:pt x="32" y="56"/>
                </a:cubicBezTo>
                <a:cubicBezTo>
                  <a:pt x="14" y="2"/>
                  <a:pt x="31" y="16"/>
                  <a:pt x="0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 flipV="1">
            <a:off x="4787900" y="3189288"/>
            <a:ext cx="2401888" cy="23812"/>
          </a:xfrm>
          <a:prstGeom prst="line">
            <a:avLst/>
          </a:prstGeom>
          <a:noFill/>
          <a:ln w="381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38" name="Freeform 6"/>
          <p:cNvSpPr>
            <a:spLocks/>
          </p:cNvSpPr>
          <p:nvPr/>
        </p:nvSpPr>
        <p:spPr bwMode="auto">
          <a:xfrm>
            <a:off x="5651500" y="2420938"/>
            <a:ext cx="93663" cy="792162"/>
          </a:xfrm>
          <a:custGeom>
            <a:avLst/>
            <a:gdLst>
              <a:gd name="T0" fmla="*/ 2147483647 w 77"/>
              <a:gd name="T1" fmla="*/ 2147483647 h 1216"/>
              <a:gd name="T2" fmla="*/ 2147483647 w 77"/>
              <a:gd name="T3" fmla="*/ 2147483647 h 1216"/>
              <a:gd name="T4" fmla="*/ 2147483647 w 77"/>
              <a:gd name="T5" fmla="*/ 2147483647 h 1216"/>
              <a:gd name="T6" fmla="*/ 2147483647 w 77"/>
              <a:gd name="T7" fmla="*/ 2147483647 h 1216"/>
              <a:gd name="T8" fmla="*/ 2147483647 w 77"/>
              <a:gd name="T9" fmla="*/ 0 h 12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"/>
              <a:gd name="T16" fmla="*/ 0 h 1216"/>
              <a:gd name="T17" fmla="*/ 77 w 77"/>
              <a:gd name="T18" fmla="*/ 1216 h 12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" h="1216">
                <a:moveTo>
                  <a:pt x="34" y="1216"/>
                </a:moveTo>
                <a:cubicBezTo>
                  <a:pt x="45" y="1171"/>
                  <a:pt x="55" y="1125"/>
                  <a:pt x="66" y="1080"/>
                </a:cubicBezTo>
                <a:cubicBezTo>
                  <a:pt x="77" y="838"/>
                  <a:pt x="70" y="584"/>
                  <a:pt x="58" y="344"/>
                </a:cubicBezTo>
                <a:cubicBezTo>
                  <a:pt x="55" y="290"/>
                  <a:pt x="4" y="209"/>
                  <a:pt x="2" y="160"/>
                </a:cubicBezTo>
                <a:cubicBezTo>
                  <a:pt x="0" y="107"/>
                  <a:pt x="2" y="53"/>
                  <a:pt x="2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39" name="Freeform 7"/>
          <p:cNvSpPr>
            <a:spLocks/>
          </p:cNvSpPr>
          <p:nvPr/>
        </p:nvSpPr>
        <p:spPr bwMode="auto">
          <a:xfrm>
            <a:off x="3405188" y="2420938"/>
            <a:ext cx="374650" cy="792162"/>
          </a:xfrm>
          <a:custGeom>
            <a:avLst/>
            <a:gdLst>
              <a:gd name="T0" fmla="*/ 2147483647 w 236"/>
              <a:gd name="T1" fmla="*/ 2147483647 h 1200"/>
              <a:gd name="T2" fmla="*/ 2147483647 w 236"/>
              <a:gd name="T3" fmla="*/ 2147483647 h 1200"/>
              <a:gd name="T4" fmla="*/ 2147483647 w 236"/>
              <a:gd name="T5" fmla="*/ 2147483647 h 1200"/>
              <a:gd name="T6" fmla="*/ 2147483647 w 236"/>
              <a:gd name="T7" fmla="*/ 2147483647 h 1200"/>
              <a:gd name="T8" fmla="*/ 2147483647 w 236"/>
              <a:gd name="T9" fmla="*/ 2147483647 h 1200"/>
              <a:gd name="T10" fmla="*/ 0 w 236"/>
              <a:gd name="T11" fmla="*/ 2147483647 h 1200"/>
              <a:gd name="T12" fmla="*/ 0 w 236"/>
              <a:gd name="T13" fmla="*/ 0 h 12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6"/>
              <a:gd name="T22" fmla="*/ 0 h 1200"/>
              <a:gd name="T23" fmla="*/ 236 w 236"/>
              <a:gd name="T24" fmla="*/ 1200 h 12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6" h="1200">
                <a:moveTo>
                  <a:pt x="152" y="1200"/>
                </a:moveTo>
                <a:cubicBezTo>
                  <a:pt x="160" y="1117"/>
                  <a:pt x="168" y="1091"/>
                  <a:pt x="208" y="1024"/>
                </a:cubicBezTo>
                <a:cubicBezTo>
                  <a:pt x="236" y="827"/>
                  <a:pt x="229" y="551"/>
                  <a:pt x="112" y="376"/>
                </a:cubicBezTo>
                <a:cubicBezTo>
                  <a:pt x="99" y="322"/>
                  <a:pt x="66" y="277"/>
                  <a:pt x="48" y="224"/>
                </a:cubicBezTo>
                <a:cubicBezTo>
                  <a:pt x="44" y="213"/>
                  <a:pt x="38" y="202"/>
                  <a:pt x="32" y="192"/>
                </a:cubicBezTo>
                <a:cubicBezTo>
                  <a:pt x="22" y="176"/>
                  <a:pt x="0" y="144"/>
                  <a:pt x="0" y="144"/>
                </a:cubicBezTo>
                <a:cubicBezTo>
                  <a:pt x="8" y="4"/>
                  <a:pt x="40" y="40"/>
                  <a:pt x="0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40" name="Freeform 8"/>
          <p:cNvSpPr>
            <a:spLocks/>
          </p:cNvSpPr>
          <p:nvPr/>
        </p:nvSpPr>
        <p:spPr bwMode="auto">
          <a:xfrm>
            <a:off x="3563938" y="476250"/>
            <a:ext cx="203200" cy="528638"/>
          </a:xfrm>
          <a:custGeom>
            <a:avLst/>
            <a:gdLst>
              <a:gd name="T0" fmla="*/ 0 w 128"/>
              <a:gd name="T1" fmla="*/ 2147483647 h 333"/>
              <a:gd name="T2" fmla="*/ 2147483647 w 128"/>
              <a:gd name="T3" fmla="*/ 2147483647 h 333"/>
              <a:gd name="T4" fmla="*/ 2147483647 w 128"/>
              <a:gd name="T5" fmla="*/ 2147483647 h 333"/>
              <a:gd name="T6" fmla="*/ 2147483647 w 128"/>
              <a:gd name="T7" fmla="*/ 2147483647 h 333"/>
              <a:gd name="T8" fmla="*/ 2147483647 w 128"/>
              <a:gd name="T9" fmla="*/ 2147483647 h 3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333"/>
              <a:gd name="T17" fmla="*/ 128 w 128"/>
              <a:gd name="T18" fmla="*/ 333 h 3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333">
                <a:moveTo>
                  <a:pt x="0" y="333"/>
                </a:moveTo>
                <a:cubicBezTo>
                  <a:pt x="11" y="328"/>
                  <a:pt x="24" y="325"/>
                  <a:pt x="32" y="317"/>
                </a:cubicBezTo>
                <a:cubicBezTo>
                  <a:pt x="46" y="303"/>
                  <a:pt x="64" y="269"/>
                  <a:pt x="64" y="269"/>
                </a:cubicBezTo>
                <a:cubicBezTo>
                  <a:pt x="75" y="212"/>
                  <a:pt x="99" y="159"/>
                  <a:pt x="112" y="101"/>
                </a:cubicBezTo>
                <a:cubicBezTo>
                  <a:pt x="114" y="94"/>
                  <a:pt x="128" y="0"/>
                  <a:pt x="128" y="37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41" name="Freeform 9"/>
          <p:cNvSpPr>
            <a:spLocks/>
          </p:cNvSpPr>
          <p:nvPr/>
        </p:nvSpPr>
        <p:spPr bwMode="auto">
          <a:xfrm>
            <a:off x="3238500" y="692150"/>
            <a:ext cx="254000" cy="495300"/>
          </a:xfrm>
          <a:custGeom>
            <a:avLst/>
            <a:gdLst>
              <a:gd name="T0" fmla="*/ 2147483647 w 160"/>
              <a:gd name="T1" fmla="*/ 2147483647 h 312"/>
              <a:gd name="T2" fmla="*/ 2147483647 w 160"/>
              <a:gd name="T3" fmla="*/ 2147483647 h 312"/>
              <a:gd name="T4" fmla="*/ 2147483647 w 160"/>
              <a:gd name="T5" fmla="*/ 2147483647 h 312"/>
              <a:gd name="T6" fmla="*/ 2147483647 w 160"/>
              <a:gd name="T7" fmla="*/ 2147483647 h 312"/>
              <a:gd name="T8" fmla="*/ 2147483647 w 160"/>
              <a:gd name="T9" fmla="*/ 2147483647 h 312"/>
              <a:gd name="T10" fmla="*/ 0 w 160"/>
              <a:gd name="T11" fmla="*/ 0 h 31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"/>
              <a:gd name="T19" fmla="*/ 0 h 312"/>
              <a:gd name="T20" fmla="*/ 160 w 160"/>
              <a:gd name="T21" fmla="*/ 312 h 31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" h="312">
                <a:moveTo>
                  <a:pt x="160" y="312"/>
                </a:moveTo>
                <a:cubicBezTo>
                  <a:pt x="128" y="272"/>
                  <a:pt x="92" y="244"/>
                  <a:pt x="56" y="208"/>
                </a:cubicBezTo>
                <a:cubicBezTo>
                  <a:pt x="53" y="197"/>
                  <a:pt x="52" y="186"/>
                  <a:pt x="48" y="176"/>
                </a:cubicBezTo>
                <a:cubicBezTo>
                  <a:pt x="44" y="167"/>
                  <a:pt x="35" y="161"/>
                  <a:pt x="32" y="152"/>
                </a:cubicBezTo>
                <a:cubicBezTo>
                  <a:pt x="27" y="134"/>
                  <a:pt x="27" y="115"/>
                  <a:pt x="24" y="96"/>
                </a:cubicBezTo>
                <a:cubicBezTo>
                  <a:pt x="18" y="64"/>
                  <a:pt x="0" y="33"/>
                  <a:pt x="0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42" name="Freeform 10"/>
          <p:cNvSpPr>
            <a:spLocks/>
          </p:cNvSpPr>
          <p:nvPr/>
        </p:nvSpPr>
        <p:spPr bwMode="auto">
          <a:xfrm flipH="1">
            <a:off x="4721225" y="2420938"/>
            <a:ext cx="69850" cy="804862"/>
          </a:xfrm>
          <a:custGeom>
            <a:avLst/>
            <a:gdLst>
              <a:gd name="T0" fmla="*/ 2147483647 w 38"/>
              <a:gd name="T1" fmla="*/ 2147483647 h 1208"/>
              <a:gd name="T2" fmla="*/ 2147483647 w 38"/>
              <a:gd name="T3" fmla="*/ 2147483647 h 1208"/>
              <a:gd name="T4" fmla="*/ 2147483647 w 38"/>
              <a:gd name="T5" fmla="*/ 2147483647 h 1208"/>
              <a:gd name="T6" fmla="*/ 2147483647 w 38"/>
              <a:gd name="T7" fmla="*/ 0 h 1208"/>
              <a:gd name="T8" fmla="*/ 0 60000 65536"/>
              <a:gd name="T9" fmla="*/ 0 60000 65536"/>
              <a:gd name="T10" fmla="*/ 0 60000 65536"/>
              <a:gd name="T11" fmla="*/ 0 60000 65536"/>
              <a:gd name="T12" fmla="*/ 0 w 38"/>
              <a:gd name="T13" fmla="*/ 0 h 1208"/>
              <a:gd name="T14" fmla="*/ 38 w 38"/>
              <a:gd name="T15" fmla="*/ 1208 h 12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" h="1208">
                <a:moveTo>
                  <a:pt x="14" y="1208"/>
                </a:moveTo>
                <a:cubicBezTo>
                  <a:pt x="6" y="1000"/>
                  <a:pt x="0" y="976"/>
                  <a:pt x="14" y="752"/>
                </a:cubicBezTo>
                <a:cubicBezTo>
                  <a:pt x="17" y="709"/>
                  <a:pt x="30" y="624"/>
                  <a:pt x="30" y="624"/>
                </a:cubicBezTo>
                <a:cubicBezTo>
                  <a:pt x="38" y="64"/>
                  <a:pt x="38" y="272"/>
                  <a:pt x="38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43" name="Freeform 11"/>
          <p:cNvSpPr>
            <a:spLocks/>
          </p:cNvSpPr>
          <p:nvPr/>
        </p:nvSpPr>
        <p:spPr bwMode="auto">
          <a:xfrm>
            <a:off x="4284663" y="333375"/>
            <a:ext cx="249237" cy="431800"/>
          </a:xfrm>
          <a:custGeom>
            <a:avLst/>
            <a:gdLst>
              <a:gd name="T0" fmla="*/ 2147483647 w 157"/>
              <a:gd name="T1" fmla="*/ 2147483647 h 272"/>
              <a:gd name="T2" fmla="*/ 2147483647 w 157"/>
              <a:gd name="T3" fmla="*/ 2147483647 h 272"/>
              <a:gd name="T4" fmla="*/ 2147483647 w 157"/>
              <a:gd name="T5" fmla="*/ 2147483647 h 272"/>
              <a:gd name="T6" fmla="*/ 2147483647 w 157"/>
              <a:gd name="T7" fmla="*/ 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157"/>
              <a:gd name="T13" fmla="*/ 0 h 272"/>
              <a:gd name="T14" fmla="*/ 157 w 157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7" h="272">
                <a:moveTo>
                  <a:pt x="157" y="272"/>
                </a:moveTo>
                <a:cubicBezTo>
                  <a:pt x="121" y="265"/>
                  <a:pt x="95" y="251"/>
                  <a:pt x="61" y="240"/>
                </a:cubicBezTo>
                <a:cubicBezTo>
                  <a:pt x="0" y="194"/>
                  <a:pt x="25" y="184"/>
                  <a:pt x="29" y="96"/>
                </a:cubicBezTo>
                <a:cubicBezTo>
                  <a:pt x="30" y="64"/>
                  <a:pt x="29" y="32"/>
                  <a:pt x="29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44" name="Line 12"/>
          <p:cNvSpPr>
            <a:spLocks noChangeShapeType="1"/>
          </p:cNvSpPr>
          <p:nvPr/>
        </p:nvSpPr>
        <p:spPr bwMode="auto">
          <a:xfrm>
            <a:off x="1403350" y="3198813"/>
            <a:ext cx="2244725" cy="14287"/>
          </a:xfrm>
          <a:prstGeom prst="line">
            <a:avLst/>
          </a:prstGeom>
          <a:noFill/>
          <a:ln w="381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45" name="Freeform 13"/>
          <p:cNvSpPr>
            <a:spLocks/>
          </p:cNvSpPr>
          <p:nvPr/>
        </p:nvSpPr>
        <p:spPr bwMode="auto">
          <a:xfrm>
            <a:off x="2171700" y="1003300"/>
            <a:ext cx="330200" cy="393700"/>
          </a:xfrm>
          <a:custGeom>
            <a:avLst/>
            <a:gdLst>
              <a:gd name="T0" fmla="*/ 0 w 208"/>
              <a:gd name="T1" fmla="*/ 0 h 248"/>
              <a:gd name="T2" fmla="*/ 2147483647 w 208"/>
              <a:gd name="T3" fmla="*/ 2147483647 h 248"/>
              <a:gd name="T4" fmla="*/ 2147483647 w 208"/>
              <a:gd name="T5" fmla="*/ 2147483647 h 248"/>
              <a:gd name="T6" fmla="*/ 2147483647 w 208"/>
              <a:gd name="T7" fmla="*/ 2147483647 h 248"/>
              <a:gd name="T8" fmla="*/ 2147483647 w 208"/>
              <a:gd name="T9" fmla="*/ 2147483647 h 2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"/>
              <a:gd name="T16" fmla="*/ 0 h 248"/>
              <a:gd name="T17" fmla="*/ 208 w 208"/>
              <a:gd name="T18" fmla="*/ 248 h 2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" h="248">
                <a:moveTo>
                  <a:pt x="0" y="0"/>
                </a:moveTo>
                <a:cubicBezTo>
                  <a:pt x="19" y="29"/>
                  <a:pt x="29" y="74"/>
                  <a:pt x="56" y="96"/>
                </a:cubicBezTo>
                <a:cubicBezTo>
                  <a:pt x="71" y="108"/>
                  <a:pt x="113" y="120"/>
                  <a:pt x="128" y="128"/>
                </a:cubicBezTo>
                <a:cubicBezTo>
                  <a:pt x="151" y="141"/>
                  <a:pt x="166" y="158"/>
                  <a:pt x="184" y="176"/>
                </a:cubicBezTo>
                <a:cubicBezTo>
                  <a:pt x="192" y="200"/>
                  <a:pt x="197" y="225"/>
                  <a:pt x="208" y="248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46" name="Freeform 14"/>
          <p:cNvSpPr>
            <a:spLocks/>
          </p:cNvSpPr>
          <p:nvPr/>
        </p:nvSpPr>
        <p:spPr bwMode="auto">
          <a:xfrm>
            <a:off x="2468563" y="901700"/>
            <a:ext cx="236537" cy="1130300"/>
          </a:xfrm>
          <a:custGeom>
            <a:avLst/>
            <a:gdLst>
              <a:gd name="T0" fmla="*/ 2147483647 w 149"/>
              <a:gd name="T1" fmla="*/ 0 h 712"/>
              <a:gd name="T2" fmla="*/ 2147483647 w 149"/>
              <a:gd name="T3" fmla="*/ 2147483647 h 712"/>
              <a:gd name="T4" fmla="*/ 2147483647 w 149"/>
              <a:gd name="T5" fmla="*/ 2147483647 h 712"/>
              <a:gd name="T6" fmla="*/ 2147483647 w 149"/>
              <a:gd name="T7" fmla="*/ 2147483647 h 712"/>
              <a:gd name="T8" fmla="*/ 2147483647 w 149"/>
              <a:gd name="T9" fmla="*/ 2147483647 h 7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712"/>
              <a:gd name="T17" fmla="*/ 149 w 149"/>
              <a:gd name="T18" fmla="*/ 712 h 7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712">
                <a:moveTo>
                  <a:pt x="29" y="0"/>
                </a:moveTo>
                <a:cubicBezTo>
                  <a:pt x="24" y="192"/>
                  <a:pt x="0" y="290"/>
                  <a:pt x="45" y="456"/>
                </a:cubicBezTo>
                <a:cubicBezTo>
                  <a:pt x="58" y="504"/>
                  <a:pt x="58" y="555"/>
                  <a:pt x="101" y="584"/>
                </a:cubicBezTo>
                <a:cubicBezTo>
                  <a:pt x="120" y="612"/>
                  <a:pt x="123" y="632"/>
                  <a:pt x="133" y="664"/>
                </a:cubicBezTo>
                <a:cubicBezTo>
                  <a:pt x="138" y="680"/>
                  <a:pt x="149" y="712"/>
                  <a:pt x="149" y="712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47" name="Freeform 15"/>
          <p:cNvSpPr>
            <a:spLocks/>
          </p:cNvSpPr>
          <p:nvPr/>
        </p:nvSpPr>
        <p:spPr bwMode="auto">
          <a:xfrm>
            <a:off x="2495550" y="863600"/>
            <a:ext cx="158750" cy="365125"/>
          </a:xfrm>
          <a:custGeom>
            <a:avLst/>
            <a:gdLst>
              <a:gd name="T0" fmla="*/ 2147483647 w 100"/>
              <a:gd name="T1" fmla="*/ 0 h 230"/>
              <a:gd name="T2" fmla="*/ 2147483647 w 100"/>
              <a:gd name="T3" fmla="*/ 2147483647 h 230"/>
              <a:gd name="T4" fmla="*/ 2147483647 w 100"/>
              <a:gd name="T5" fmla="*/ 2147483647 h 230"/>
              <a:gd name="T6" fmla="*/ 2147483647 w 100"/>
              <a:gd name="T7" fmla="*/ 2147483647 h 230"/>
              <a:gd name="T8" fmla="*/ 0 60000 65536"/>
              <a:gd name="T9" fmla="*/ 0 60000 65536"/>
              <a:gd name="T10" fmla="*/ 0 60000 65536"/>
              <a:gd name="T11" fmla="*/ 0 60000 65536"/>
              <a:gd name="T12" fmla="*/ 0 w 100"/>
              <a:gd name="T13" fmla="*/ 0 h 230"/>
              <a:gd name="T14" fmla="*/ 100 w 100"/>
              <a:gd name="T15" fmla="*/ 230 h 2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0" h="230">
                <a:moveTo>
                  <a:pt x="100" y="0"/>
                </a:moveTo>
                <a:cubicBezTo>
                  <a:pt x="98" y="13"/>
                  <a:pt x="93" y="55"/>
                  <a:pt x="84" y="72"/>
                </a:cubicBezTo>
                <a:cubicBezTo>
                  <a:pt x="65" y="106"/>
                  <a:pt x="43" y="133"/>
                  <a:pt x="28" y="168"/>
                </a:cubicBezTo>
                <a:cubicBezTo>
                  <a:pt x="0" y="230"/>
                  <a:pt x="26" y="202"/>
                  <a:pt x="4" y="224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48" name="Freeform 16"/>
          <p:cNvSpPr>
            <a:spLocks/>
          </p:cNvSpPr>
          <p:nvPr/>
        </p:nvSpPr>
        <p:spPr bwMode="auto">
          <a:xfrm>
            <a:off x="3455988" y="596900"/>
            <a:ext cx="246062" cy="1143000"/>
          </a:xfrm>
          <a:custGeom>
            <a:avLst/>
            <a:gdLst>
              <a:gd name="T0" fmla="*/ 2147483647 w 155"/>
              <a:gd name="T1" fmla="*/ 0 h 720"/>
              <a:gd name="T2" fmla="*/ 2147483647 w 155"/>
              <a:gd name="T3" fmla="*/ 2147483647 h 720"/>
              <a:gd name="T4" fmla="*/ 2147483647 w 155"/>
              <a:gd name="T5" fmla="*/ 2147483647 h 720"/>
              <a:gd name="T6" fmla="*/ 2147483647 w 155"/>
              <a:gd name="T7" fmla="*/ 2147483647 h 720"/>
              <a:gd name="T8" fmla="*/ 2147483647 w 155"/>
              <a:gd name="T9" fmla="*/ 2147483647 h 720"/>
              <a:gd name="T10" fmla="*/ 2147483647 w 155"/>
              <a:gd name="T11" fmla="*/ 2147483647 h 7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5"/>
              <a:gd name="T19" fmla="*/ 0 h 720"/>
              <a:gd name="T20" fmla="*/ 155 w 155"/>
              <a:gd name="T21" fmla="*/ 720 h 7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5" h="720">
                <a:moveTo>
                  <a:pt x="79" y="0"/>
                </a:moveTo>
                <a:cubicBezTo>
                  <a:pt x="77" y="64"/>
                  <a:pt x="121" y="279"/>
                  <a:pt x="23" y="344"/>
                </a:cubicBezTo>
                <a:cubicBezTo>
                  <a:pt x="0" y="412"/>
                  <a:pt x="11" y="448"/>
                  <a:pt x="47" y="512"/>
                </a:cubicBezTo>
                <a:cubicBezTo>
                  <a:pt x="61" y="537"/>
                  <a:pt x="86" y="557"/>
                  <a:pt x="95" y="584"/>
                </a:cubicBezTo>
                <a:cubicBezTo>
                  <a:pt x="111" y="631"/>
                  <a:pt x="111" y="648"/>
                  <a:pt x="143" y="680"/>
                </a:cubicBezTo>
                <a:cubicBezTo>
                  <a:pt x="153" y="710"/>
                  <a:pt x="155" y="696"/>
                  <a:pt x="143" y="72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49" name="Freeform 17"/>
          <p:cNvSpPr>
            <a:spLocks/>
          </p:cNvSpPr>
          <p:nvPr/>
        </p:nvSpPr>
        <p:spPr bwMode="auto">
          <a:xfrm>
            <a:off x="4521200" y="317500"/>
            <a:ext cx="215900" cy="1117600"/>
          </a:xfrm>
          <a:custGeom>
            <a:avLst/>
            <a:gdLst>
              <a:gd name="T0" fmla="*/ 0 w 136"/>
              <a:gd name="T1" fmla="*/ 0 h 704"/>
              <a:gd name="T2" fmla="*/ 2147483647 w 136"/>
              <a:gd name="T3" fmla="*/ 2147483647 h 704"/>
              <a:gd name="T4" fmla="*/ 2147483647 w 136"/>
              <a:gd name="T5" fmla="*/ 2147483647 h 704"/>
              <a:gd name="T6" fmla="*/ 2147483647 w 136"/>
              <a:gd name="T7" fmla="*/ 2147483647 h 704"/>
              <a:gd name="T8" fmla="*/ 2147483647 w 136"/>
              <a:gd name="T9" fmla="*/ 2147483647 h 7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6"/>
              <a:gd name="T16" fmla="*/ 0 h 704"/>
              <a:gd name="T17" fmla="*/ 136 w 136"/>
              <a:gd name="T18" fmla="*/ 704 h 7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6" h="704">
                <a:moveTo>
                  <a:pt x="0" y="0"/>
                </a:moveTo>
                <a:cubicBezTo>
                  <a:pt x="4" y="125"/>
                  <a:pt x="2" y="246"/>
                  <a:pt x="24" y="368"/>
                </a:cubicBezTo>
                <a:cubicBezTo>
                  <a:pt x="31" y="405"/>
                  <a:pt x="52" y="436"/>
                  <a:pt x="64" y="472"/>
                </a:cubicBezTo>
                <a:cubicBezTo>
                  <a:pt x="69" y="488"/>
                  <a:pt x="80" y="520"/>
                  <a:pt x="80" y="520"/>
                </a:cubicBezTo>
                <a:cubicBezTo>
                  <a:pt x="87" y="581"/>
                  <a:pt x="89" y="657"/>
                  <a:pt x="136" y="704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50" name="Freeform 18"/>
          <p:cNvSpPr>
            <a:spLocks/>
          </p:cNvSpPr>
          <p:nvPr/>
        </p:nvSpPr>
        <p:spPr bwMode="auto">
          <a:xfrm>
            <a:off x="4533900" y="266700"/>
            <a:ext cx="241300" cy="381000"/>
          </a:xfrm>
          <a:custGeom>
            <a:avLst/>
            <a:gdLst>
              <a:gd name="T0" fmla="*/ 2147483647 w 152"/>
              <a:gd name="T1" fmla="*/ 0 h 240"/>
              <a:gd name="T2" fmla="*/ 2147483647 w 152"/>
              <a:gd name="T3" fmla="*/ 2147483647 h 240"/>
              <a:gd name="T4" fmla="*/ 2147483647 w 152"/>
              <a:gd name="T5" fmla="*/ 2147483647 h 240"/>
              <a:gd name="T6" fmla="*/ 0 w 152"/>
              <a:gd name="T7" fmla="*/ 2147483647 h 240"/>
              <a:gd name="T8" fmla="*/ 0 60000 65536"/>
              <a:gd name="T9" fmla="*/ 0 60000 65536"/>
              <a:gd name="T10" fmla="*/ 0 60000 65536"/>
              <a:gd name="T11" fmla="*/ 0 60000 65536"/>
              <a:gd name="T12" fmla="*/ 0 w 152"/>
              <a:gd name="T13" fmla="*/ 0 h 240"/>
              <a:gd name="T14" fmla="*/ 152 w 152"/>
              <a:gd name="T15" fmla="*/ 240 h 2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" h="240">
                <a:moveTo>
                  <a:pt x="152" y="0"/>
                </a:moveTo>
                <a:cubicBezTo>
                  <a:pt x="116" y="24"/>
                  <a:pt x="95" y="67"/>
                  <a:pt x="56" y="80"/>
                </a:cubicBezTo>
                <a:cubicBezTo>
                  <a:pt x="25" y="172"/>
                  <a:pt x="52" y="81"/>
                  <a:pt x="32" y="192"/>
                </a:cubicBezTo>
                <a:cubicBezTo>
                  <a:pt x="29" y="208"/>
                  <a:pt x="20" y="240"/>
                  <a:pt x="0" y="24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51" name="Freeform 19"/>
          <p:cNvSpPr>
            <a:spLocks/>
          </p:cNvSpPr>
          <p:nvPr/>
        </p:nvSpPr>
        <p:spPr bwMode="auto">
          <a:xfrm>
            <a:off x="5359400" y="63500"/>
            <a:ext cx="396875" cy="1092200"/>
          </a:xfrm>
          <a:custGeom>
            <a:avLst/>
            <a:gdLst>
              <a:gd name="T0" fmla="*/ 2147483647 w 250"/>
              <a:gd name="T1" fmla="*/ 2147483647 h 688"/>
              <a:gd name="T2" fmla="*/ 2147483647 w 250"/>
              <a:gd name="T3" fmla="*/ 2147483647 h 688"/>
              <a:gd name="T4" fmla="*/ 2147483647 w 250"/>
              <a:gd name="T5" fmla="*/ 2147483647 h 688"/>
              <a:gd name="T6" fmla="*/ 2147483647 w 250"/>
              <a:gd name="T7" fmla="*/ 2147483647 h 688"/>
              <a:gd name="T8" fmla="*/ 2147483647 w 250"/>
              <a:gd name="T9" fmla="*/ 2147483647 h 688"/>
              <a:gd name="T10" fmla="*/ 2147483647 w 250"/>
              <a:gd name="T11" fmla="*/ 2147483647 h 688"/>
              <a:gd name="T12" fmla="*/ 2147483647 w 250"/>
              <a:gd name="T13" fmla="*/ 2147483647 h 688"/>
              <a:gd name="T14" fmla="*/ 0 w 250"/>
              <a:gd name="T15" fmla="*/ 0 h 6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50"/>
              <a:gd name="T25" fmla="*/ 0 h 688"/>
              <a:gd name="T26" fmla="*/ 250 w 250"/>
              <a:gd name="T27" fmla="*/ 688 h 6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50" h="688">
                <a:moveTo>
                  <a:pt x="224" y="688"/>
                </a:moveTo>
                <a:cubicBezTo>
                  <a:pt x="250" y="636"/>
                  <a:pt x="243" y="668"/>
                  <a:pt x="224" y="592"/>
                </a:cubicBezTo>
                <a:cubicBezTo>
                  <a:pt x="213" y="549"/>
                  <a:pt x="195" y="484"/>
                  <a:pt x="176" y="440"/>
                </a:cubicBezTo>
                <a:cubicBezTo>
                  <a:pt x="162" y="407"/>
                  <a:pt x="136" y="377"/>
                  <a:pt x="120" y="344"/>
                </a:cubicBezTo>
                <a:cubicBezTo>
                  <a:pt x="111" y="297"/>
                  <a:pt x="107" y="245"/>
                  <a:pt x="88" y="200"/>
                </a:cubicBezTo>
                <a:cubicBezTo>
                  <a:pt x="69" y="154"/>
                  <a:pt x="44" y="109"/>
                  <a:pt x="24" y="64"/>
                </a:cubicBezTo>
                <a:cubicBezTo>
                  <a:pt x="17" y="49"/>
                  <a:pt x="16" y="31"/>
                  <a:pt x="8" y="16"/>
                </a:cubicBezTo>
                <a:cubicBezTo>
                  <a:pt x="5" y="11"/>
                  <a:pt x="3" y="5"/>
                  <a:pt x="0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52" name="Freeform 20"/>
          <p:cNvSpPr>
            <a:spLocks/>
          </p:cNvSpPr>
          <p:nvPr/>
        </p:nvSpPr>
        <p:spPr bwMode="auto">
          <a:xfrm>
            <a:off x="5076825" y="152400"/>
            <a:ext cx="409575" cy="228600"/>
          </a:xfrm>
          <a:custGeom>
            <a:avLst/>
            <a:gdLst>
              <a:gd name="T0" fmla="*/ 2147483647 w 258"/>
              <a:gd name="T1" fmla="*/ 2147483647 h 144"/>
              <a:gd name="T2" fmla="*/ 2147483647 w 258"/>
              <a:gd name="T3" fmla="*/ 2147483647 h 144"/>
              <a:gd name="T4" fmla="*/ 2147483647 w 258"/>
              <a:gd name="T5" fmla="*/ 2147483647 h 144"/>
              <a:gd name="T6" fmla="*/ 2147483647 w 258"/>
              <a:gd name="T7" fmla="*/ 0 h 144"/>
              <a:gd name="T8" fmla="*/ 0 60000 65536"/>
              <a:gd name="T9" fmla="*/ 0 60000 65536"/>
              <a:gd name="T10" fmla="*/ 0 60000 65536"/>
              <a:gd name="T11" fmla="*/ 0 60000 65536"/>
              <a:gd name="T12" fmla="*/ 0 w 258"/>
              <a:gd name="T13" fmla="*/ 0 h 144"/>
              <a:gd name="T14" fmla="*/ 258 w 258"/>
              <a:gd name="T15" fmla="*/ 144 h 1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8" h="144">
                <a:moveTo>
                  <a:pt x="258" y="144"/>
                </a:moveTo>
                <a:cubicBezTo>
                  <a:pt x="233" y="119"/>
                  <a:pt x="200" y="79"/>
                  <a:pt x="170" y="64"/>
                </a:cubicBezTo>
                <a:cubicBezTo>
                  <a:pt x="124" y="41"/>
                  <a:pt x="60" y="50"/>
                  <a:pt x="10" y="40"/>
                </a:cubicBezTo>
                <a:cubicBezTo>
                  <a:pt x="0" y="11"/>
                  <a:pt x="2" y="24"/>
                  <a:pt x="2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53" name="Freeform 21"/>
          <p:cNvSpPr>
            <a:spLocks/>
          </p:cNvSpPr>
          <p:nvPr/>
        </p:nvSpPr>
        <p:spPr bwMode="auto">
          <a:xfrm>
            <a:off x="5524500" y="0"/>
            <a:ext cx="101600" cy="444500"/>
          </a:xfrm>
          <a:custGeom>
            <a:avLst/>
            <a:gdLst>
              <a:gd name="T0" fmla="*/ 2147483647 w 64"/>
              <a:gd name="T1" fmla="*/ 0 h 280"/>
              <a:gd name="T2" fmla="*/ 2147483647 w 64"/>
              <a:gd name="T3" fmla="*/ 2147483647 h 280"/>
              <a:gd name="T4" fmla="*/ 2147483647 w 64"/>
              <a:gd name="T5" fmla="*/ 2147483647 h 280"/>
              <a:gd name="T6" fmla="*/ 0 w 64"/>
              <a:gd name="T7" fmla="*/ 2147483647 h 280"/>
              <a:gd name="T8" fmla="*/ 0 60000 65536"/>
              <a:gd name="T9" fmla="*/ 0 60000 65536"/>
              <a:gd name="T10" fmla="*/ 0 60000 65536"/>
              <a:gd name="T11" fmla="*/ 0 60000 65536"/>
              <a:gd name="T12" fmla="*/ 0 w 64"/>
              <a:gd name="T13" fmla="*/ 0 h 280"/>
              <a:gd name="T14" fmla="*/ 64 w 64"/>
              <a:gd name="T15" fmla="*/ 280 h 2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" h="280">
                <a:moveTo>
                  <a:pt x="64" y="0"/>
                </a:moveTo>
                <a:cubicBezTo>
                  <a:pt x="61" y="27"/>
                  <a:pt x="61" y="54"/>
                  <a:pt x="56" y="80"/>
                </a:cubicBezTo>
                <a:cubicBezTo>
                  <a:pt x="53" y="94"/>
                  <a:pt x="42" y="106"/>
                  <a:pt x="40" y="120"/>
                </a:cubicBezTo>
                <a:cubicBezTo>
                  <a:pt x="39" y="128"/>
                  <a:pt x="63" y="280"/>
                  <a:pt x="0" y="28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54" name="Text Box 22"/>
          <p:cNvSpPr txBox="1">
            <a:spLocks noChangeArrowheads="1"/>
          </p:cNvSpPr>
          <p:nvPr/>
        </p:nvSpPr>
        <p:spPr bwMode="auto">
          <a:xfrm>
            <a:off x="5724525" y="1590675"/>
            <a:ext cx="1800225" cy="896938"/>
          </a:xfrm>
          <a:prstGeom prst="rect">
            <a:avLst/>
          </a:prstGeom>
          <a:solidFill>
            <a:srgbClr val="FFFFFF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en-US" altLang="zh-TW" sz="2400">
                <a:solidFill>
                  <a:schemeClr val="bg1"/>
                </a:solidFill>
                <a:latin typeface="Book Antiqua" pitchFamily="18" charset="0"/>
              </a:rPr>
              <a:t>Flap </a:t>
            </a:r>
            <a:r>
              <a:rPr kumimoji="0" lang="en-US" altLang="zh-TW" sz="2800">
                <a:latin typeface="Book Antiqua" pitchFamily="18" charset="0"/>
              </a:rPr>
              <a:t>130</a:t>
            </a:r>
            <a:r>
              <a:rPr kumimoji="0" lang="en-US" altLang="zh-TW" sz="2800">
                <a:latin typeface="Book Antiqua" pitchFamily="18" charset="0"/>
                <a:cs typeface="Times New Roman" pitchFamily="18" charset="0"/>
              </a:rPr>
              <a:t>µm</a:t>
            </a:r>
          </a:p>
        </p:txBody>
      </p:sp>
      <p:sp>
        <p:nvSpPr>
          <p:cNvPr id="44055" name="Text Box 23"/>
          <p:cNvSpPr txBox="1">
            <a:spLocks noChangeArrowheads="1"/>
          </p:cNvSpPr>
          <p:nvPr/>
        </p:nvSpPr>
        <p:spPr bwMode="auto">
          <a:xfrm>
            <a:off x="6948488" y="3967163"/>
            <a:ext cx="1800225" cy="469900"/>
          </a:xfrm>
          <a:prstGeom prst="rect">
            <a:avLst/>
          </a:prstGeom>
          <a:solidFill>
            <a:srgbClr val="FFFF00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en-US" altLang="zh-TW" sz="2400" b="1">
                <a:solidFill>
                  <a:schemeClr val="bg1"/>
                </a:solidFill>
                <a:latin typeface="Book Antiqua" pitchFamily="18" charset="0"/>
              </a:rPr>
              <a:t>LASIK</a:t>
            </a:r>
            <a:endParaRPr kumimoji="0" lang="en-US" altLang="zh-TW" sz="2400" b="1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610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3600" b="1" dirty="0" smtClean="0">
                <a:solidFill>
                  <a:srgbClr val="FFFF00"/>
                </a:solidFill>
              </a:rPr>
              <a:t>Dry Eye</a:t>
            </a:r>
            <a:r>
              <a:rPr lang="en-US" altLang="zh-TW" sz="3600" b="1" dirty="0" smtClean="0"/>
              <a:t>:</a:t>
            </a:r>
            <a:br>
              <a:rPr lang="en-US" altLang="zh-TW" sz="3600" b="1" dirty="0" smtClean="0"/>
            </a:br>
            <a:r>
              <a:rPr lang="en-US" altLang="zh-TW" sz="3600" b="1" i="1" dirty="0" smtClean="0">
                <a:solidFill>
                  <a:srgbClr val="FFFF00"/>
                </a:solidFill>
              </a:rPr>
              <a:t>Dysfunction of the Neural Loop?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4437063"/>
            <a:ext cx="7924800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000" b="1" smtClean="0"/>
              <a:t>Normal function of neural loop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TW" sz="1800" b="1" smtClean="0"/>
              <a:t>Should respond to restore any deficit of the tear film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000" b="1" smtClean="0"/>
              <a:t>Apparent dysfunction in dry eye</a:t>
            </a:r>
            <a:r>
              <a:rPr lang="en-US" altLang="zh-TW" sz="2000" b="1" smtClean="0">
                <a:solidFill>
                  <a:srgbClr val="FFFF00"/>
                </a:solidFill>
              </a:rPr>
              <a:t>:  Decreased secretory response to stimulus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TW" sz="1800" b="1" smtClean="0">
                <a:solidFill>
                  <a:schemeClr val="tx2"/>
                </a:solidFill>
              </a:rPr>
              <a:t>Due to effects of ocular surface pathology on corneal nerves?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TW" sz="1600" b="1" smtClean="0">
                <a:solidFill>
                  <a:srgbClr val="FFFF00"/>
                </a:solidFill>
              </a:rPr>
              <a:t>Increased tear osmolarity</a:t>
            </a:r>
            <a:r>
              <a:rPr lang="en-US" altLang="zh-TW" sz="1600" b="1" smtClean="0">
                <a:solidFill>
                  <a:schemeClr val="tx2"/>
                </a:solidFill>
              </a:rPr>
              <a:t>, </a:t>
            </a:r>
            <a:r>
              <a:rPr lang="en-US" altLang="zh-TW" sz="1600" b="1" smtClean="0">
                <a:solidFill>
                  <a:srgbClr val="FFFF00"/>
                </a:solidFill>
              </a:rPr>
              <a:t>tissue damage such as LASIK</a:t>
            </a:r>
            <a:r>
              <a:rPr lang="en-US" altLang="zh-TW" sz="1600" b="1" smtClean="0">
                <a:solidFill>
                  <a:schemeClr val="tx2"/>
                </a:solidFill>
              </a:rPr>
              <a:t>.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TW" sz="1800" b="1" smtClean="0"/>
              <a:t>Or due to </a:t>
            </a:r>
            <a:r>
              <a:rPr lang="en-US" altLang="zh-TW" sz="1800" b="1" smtClean="0">
                <a:solidFill>
                  <a:srgbClr val="FFFF00"/>
                </a:solidFill>
              </a:rPr>
              <a:t>damage/loss of tear-secreting glands?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7734300" y="6553200"/>
            <a:ext cx="1501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TW" sz="1400">
                <a:solidFill>
                  <a:schemeClr val="bg1"/>
                </a:solidFill>
                <a:latin typeface="Arial Narrow" pitchFamily="34" charset="0"/>
              </a:rPr>
              <a:t>Stern et al, 1998</a:t>
            </a:r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1268413"/>
            <a:ext cx="6704012" cy="303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ornea cut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0650" y="2422525"/>
            <a:ext cx="5849938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Freeform 3"/>
          <p:cNvSpPr>
            <a:spLocks/>
          </p:cNvSpPr>
          <p:nvPr/>
        </p:nvSpPr>
        <p:spPr bwMode="auto">
          <a:xfrm>
            <a:off x="2808288" y="2420938"/>
            <a:ext cx="87312" cy="766762"/>
          </a:xfrm>
          <a:custGeom>
            <a:avLst/>
            <a:gdLst>
              <a:gd name="T0" fmla="*/ 2147483647 w 185"/>
              <a:gd name="T1" fmla="*/ 2147483647 h 1144"/>
              <a:gd name="T2" fmla="*/ 2147483647 w 185"/>
              <a:gd name="T3" fmla="*/ 2147483647 h 1144"/>
              <a:gd name="T4" fmla="*/ 2147483647 w 185"/>
              <a:gd name="T5" fmla="*/ 2147483647 h 1144"/>
              <a:gd name="T6" fmla="*/ 2147483647 w 185"/>
              <a:gd name="T7" fmla="*/ 2147483647 h 1144"/>
              <a:gd name="T8" fmla="*/ 2147483647 w 185"/>
              <a:gd name="T9" fmla="*/ 2147483647 h 1144"/>
              <a:gd name="T10" fmla="*/ 2147483647 w 185"/>
              <a:gd name="T11" fmla="*/ 2147483647 h 1144"/>
              <a:gd name="T12" fmla="*/ 2147483647 w 185"/>
              <a:gd name="T13" fmla="*/ 2147483647 h 1144"/>
              <a:gd name="T14" fmla="*/ 2147483647 w 185"/>
              <a:gd name="T15" fmla="*/ 2147483647 h 1144"/>
              <a:gd name="T16" fmla="*/ 0 w 185"/>
              <a:gd name="T17" fmla="*/ 0 h 1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5"/>
              <a:gd name="T28" fmla="*/ 0 h 1144"/>
              <a:gd name="T29" fmla="*/ 185 w 185"/>
              <a:gd name="T30" fmla="*/ 1144 h 11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5" h="1144">
                <a:moveTo>
                  <a:pt x="184" y="1144"/>
                </a:moveTo>
                <a:cubicBezTo>
                  <a:pt x="181" y="1085"/>
                  <a:pt x="185" y="1026"/>
                  <a:pt x="176" y="968"/>
                </a:cubicBezTo>
                <a:cubicBezTo>
                  <a:pt x="174" y="955"/>
                  <a:pt x="159" y="948"/>
                  <a:pt x="152" y="936"/>
                </a:cubicBezTo>
                <a:cubicBezTo>
                  <a:pt x="132" y="901"/>
                  <a:pt x="122" y="847"/>
                  <a:pt x="112" y="808"/>
                </a:cubicBezTo>
                <a:cubicBezTo>
                  <a:pt x="113" y="774"/>
                  <a:pt x="138" y="523"/>
                  <a:pt x="120" y="416"/>
                </a:cubicBezTo>
                <a:cubicBezTo>
                  <a:pt x="115" y="340"/>
                  <a:pt x="109" y="273"/>
                  <a:pt x="96" y="200"/>
                </a:cubicBezTo>
                <a:cubicBezTo>
                  <a:pt x="94" y="186"/>
                  <a:pt x="90" y="145"/>
                  <a:pt x="80" y="128"/>
                </a:cubicBezTo>
                <a:cubicBezTo>
                  <a:pt x="66" y="103"/>
                  <a:pt x="41" y="83"/>
                  <a:pt x="32" y="56"/>
                </a:cubicBezTo>
                <a:cubicBezTo>
                  <a:pt x="14" y="2"/>
                  <a:pt x="31" y="16"/>
                  <a:pt x="0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6084" name="Line 4"/>
          <p:cNvSpPr>
            <a:spLocks noChangeShapeType="1"/>
          </p:cNvSpPr>
          <p:nvPr/>
        </p:nvSpPr>
        <p:spPr bwMode="auto">
          <a:xfrm flipV="1">
            <a:off x="4787900" y="3189288"/>
            <a:ext cx="2401888" cy="23812"/>
          </a:xfrm>
          <a:prstGeom prst="line">
            <a:avLst/>
          </a:prstGeom>
          <a:noFill/>
          <a:ln w="381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6085" name="Freeform 5"/>
          <p:cNvSpPr>
            <a:spLocks/>
          </p:cNvSpPr>
          <p:nvPr/>
        </p:nvSpPr>
        <p:spPr bwMode="auto">
          <a:xfrm>
            <a:off x="5651500" y="2420938"/>
            <a:ext cx="93663" cy="792162"/>
          </a:xfrm>
          <a:custGeom>
            <a:avLst/>
            <a:gdLst>
              <a:gd name="T0" fmla="*/ 2147483647 w 77"/>
              <a:gd name="T1" fmla="*/ 2147483647 h 1216"/>
              <a:gd name="T2" fmla="*/ 2147483647 w 77"/>
              <a:gd name="T3" fmla="*/ 2147483647 h 1216"/>
              <a:gd name="T4" fmla="*/ 2147483647 w 77"/>
              <a:gd name="T5" fmla="*/ 2147483647 h 1216"/>
              <a:gd name="T6" fmla="*/ 2147483647 w 77"/>
              <a:gd name="T7" fmla="*/ 2147483647 h 1216"/>
              <a:gd name="T8" fmla="*/ 2147483647 w 77"/>
              <a:gd name="T9" fmla="*/ 0 h 12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"/>
              <a:gd name="T16" fmla="*/ 0 h 1216"/>
              <a:gd name="T17" fmla="*/ 77 w 77"/>
              <a:gd name="T18" fmla="*/ 1216 h 12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" h="1216">
                <a:moveTo>
                  <a:pt x="34" y="1216"/>
                </a:moveTo>
                <a:cubicBezTo>
                  <a:pt x="45" y="1171"/>
                  <a:pt x="55" y="1125"/>
                  <a:pt x="66" y="1080"/>
                </a:cubicBezTo>
                <a:cubicBezTo>
                  <a:pt x="77" y="838"/>
                  <a:pt x="70" y="584"/>
                  <a:pt x="58" y="344"/>
                </a:cubicBezTo>
                <a:cubicBezTo>
                  <a:pt x="55" y="290"/>
                  <a:pt x="4" y="209"/>
                  <a:pt x="2" y="160"/>
                </a:cubicBezTo>
                <a:cubicBezTo>
                  <a:pt x="0" y="107"/>
                  <a:pt x="2" y="53"/>
                  <a:pt x="2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6086" name="Freeform 6"/>
          <p:cNvSpPr>
            <a:spLocks/>
          </p:cNvSpPr>
          <p:nvPr/>
        </p:nvSpPr>
        <p:spPr bwMode="auto">
          <a:xfrm>
            <a:off x="3435350" y="2420938"/>
            <a:ext cx="374650" cy="792162"/>
          </a:xfrm>
          <a:custGeom>
            <a:avLst/>
            <a:gdLst>
              <a:gd name="T0" fmla="*/ 2147483647 w 236"/>
              <a:gd name="T1" fmla="*/ 2147483647 h 1200"/>
              <a:gd name="T2" fmla="*/ 2147483647 w 236"/>
              <a:gd name="T3" fmla="*/ 2147483647 h 1200"/>
              <a:gd name="T4" fmla="*/ 2147483647 w 236"/>
              <a:gd name="T5" fmla="*/ 2147483647 h 1200"/>
              <a:gd name="T6" fmla="*/ 2147483647 w 236"/>
              <a:gd name="T7" fmla="*/ 2147483647 h 1200"/>
              <a:gd name="T8" fmla="*/ 2147483647 w 236"/>
              <a:gd name="T9" fmla="*/ 2147483647 h 1200"/>
              <a:gd name="T10" fmla="*/ 0 w 236"/>
              <a:gd name="T11" fmla="*/ 2147483647 h 1200"/>
              <a:gd name="T12" fmla="*/ 0 w 236"/>
              <a:gd name="T13" fmla="*/ 0 h 12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6"/>
              <a:gd name="T22" fmla="*/ 0 h 1200"/>
              <a:gd name="T23" fmla="*/ 236 w 236"/>
              <a:gd name="T24" fmla="*/ 1200 h 12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6" h="1200">
                <a:moveTo>
                  <a:pt x="152" y="1200"/>
                </a:moveTo>
                <a:cubicBezTo>
                  <a:pt x="160" y="1117"/>
                  <a:pt x="168" y="1091"/>
                  <a:pt x="208" y="1024"/>
                </a:cubicBezTo>
                <a:cubicBezTo>
                  <a:pt x="236" y="827"/>
                  <a:pt x="229" y="551"/>
                  <a:pt x="112" y="376"/>
                </a:cubicBezTo>
                <a:cubicBezTo>
                  <a:pt x="99" y="322"/>
                  <a:pt x="66" y="277"/>
                  <a:pt x="48" y="224"/>
                </a:cubicBezTo>
                <a:cubicBezTo>
                  <a:pt x="44" y="213"/>
                  <a:pt x="38" y="202"/>
                  <a:pt x="32" y="192"/>
                </a:cubicBezTo>
                <a:cubicBezTo>
                  <a:pt x="22" y="176"/>
                  <a:pt x="0" y="144"/>
                  <a:pt x="0" y="144"/>
                </a:cubicBezTo>
                <a:cubicBezTo>
                  <a:pt x="8" y="4"/>
                  <a:pt x="40" y="40"/>
                  <a:pt x="0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6087" name="Freeform 7"/>
          <p:cNvSpPr>
            <a:spLocks/>
          </p:cNvSpPr>
          <p:nvPr/>
        </p:nvSpPr>
        <p:spPr bwMode="auto">
          <a:xfrm flipH="1">
            <a:off x="4721225" y="2420938"/>
            <a:ext cx="69850" cy="804862"/>
          </a:xfrm>
          <a:custGeom>
            <a:avLst/>
            <a:gdLst>
              <a:gd name="T0" fmla="*/ 2147483647 w 38"/>
              <a:gd name="T1" fmla="*/ 2147483647 h 1208"/>
              <a:gd name="T2" fmla="*/ 2147483647 w 38"/>
              <a:gd name="T3" fmla="*/ 2147483647 h 1208"/>
              <a:gd name="T4" fmla="*/ 2147483647 w 38"/>
              <a:gd name="T5" fmla="*/ 2147483647 h 1208"/>
              <a:gd name="T6" fmla="*/ 2147483647 w 38"/>
              <a:gd name="T7" fmla="*/ 0 h 1208"/>
              <a:gd name="T8" fmla="*/ 0 60000 65536"/>
              <a:gd name="T9" fmla="*/ 0 60000 65536"/>
              <a:gd name="T10" fmla="*/ 0 60000 65536"/>
              <a:gd name="T11" fmla="*/ 0 60000 65536"/>
              <a:gd name="T12" fmla="*/ 0 w 38"/>
              <a:gd name="T13" fmla="*/ 0 h 1208"/>
              <a:gd name="T14" fmla="*/ 38 w 38"/>
              <a:gd name="T15" fmla="*/ 1208 h 12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" h="1208">
                <a:moveTo>
                  <a:pt x="14" y="1208"/>
                </a:moveTo>
                <a:cubicBezTo>
                  <a:pt x="6" y="1000"/>
                  <a:pt x="0" y="976"/>
                  <a:pt x="14" y="752"/>
                </a:cubicBezTo>
                <a:cubicBezTo>
                  <a:pt x="17" y="709"/>
                  <a:pt x="30" y="624"/>
                  <a:pt x="30" y="624"/>
                </a:cubicBezTo>
                <a:cubicBezTo>
                  <a:pt x="38" y="64"/>
                  <a:pt x="38" y="272"/>
                  <a:pt x="38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1412875" y="3198813"/>
            <a:ext cx="2244725" cy="14287"/>
          </a:xfrm>
          <a:prstGeom prst="line">
            <a:avLst/>
          </a:prstGeom>
          <a:noFill/>
          <a:ln w="381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46089" name="Picture 9" descr="cornea cut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810474">
            <a:off x="-1044575" y="-2692400"/>
            <a:ext cx="1166813" cy="584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2" name="AutoShape 10" descr="LASIK burn"/>
          <p:cNvSpPr>
            <a:spLocks noChangeArrowheads="1"/>
          </p:cNvSpPr>
          <p:nvPr/>
        </p:nvSpPr>
        <p:spPr bwMode="auto">
          <a:xfrm rot="5400000">
            <a:off x="2347119" y="-670719"/>
            <a:ext cx="3698875" cy="5040313"/>
          </a:xfrm>
          <a:prstGeom prst="flowChartDelay">
            <a:avLst/>
          </a:prstGeom>
          <a:blipFill dpi="0" rotWithShape="0">
            <a:blip r:embed="rId6" cstate="print"/>
            <a:srcRect/>
            <a:stretch>
              <a:fillRect/>
            </a:stretch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6804025" y="3933825"/>
            <a:ext cx="1800225" cy="469900"/>
          </a:xfrm>
          <a:prstGeom prst="rect">
            <a:avLst/>
          </a:prstGeom>
          <a:solidFill>
            <a:srgbClr val="FFFF00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en-US" altLang="zh-TW" sz="2400" b="1">
                <a:solidFill>
                  <a:schemeClr val="bg1"/>
                </a:solidFill>
                <a:latin typeface="Book Antiqua" pitchFamily="18" charset="0"/>
              </a:rPr>
              <a:t>LASIK</a:t>
            </a:r>
            <a:endParaRPr kumimoji="0" lang="en-US" altLang="zh-TW" sz="2400" b="1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2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rgbClr val="FFFF00"/>
                </a:solidFill>
              </a:rPr>
              <a:t>Risk factors for dry eye after LASIK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TW" sz="2400" dirty="0" smtClean="0">
                <a:solidFill>
                  <a:srgbClr val="FFFF00"/>
                </a:solidFill>
              </a:rPr>
              <a:t>The degree of preoperative myopia</a:t>
            </a:r>
            <a:r>
              <a:rPr lang="en-US" altLang="zh-TW" sz="2400" dirty="0" smtClean="0"/>
              <a:t>.</a:t>
            </a:r>
          </a:p>
          <a:p>
            <a:pPr eaLnBrk="1" hangingPunct="1">
              <a:lnSpc>
                <a:spcPct val="80000"/>
              </a:lnSpc>
            </a:pPr>
            <a:endParaRPr lang="en-US" altLang="zh-TW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zh-TW" sz="2400" dirty="0" smtClean="0">
                <a:solidFill>
                  <a:srgbClr val="FFFF00"/>
                </a:solidFill>
              </a:rPr>
              <a:t>The laser ablation depth</a:t>
            </a:r>
            <a:r>
              <a:rPr lang="en-US" altLang="zh-TW" sz="2400" dirty="0" smtClean="0"/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400" dirty="0" smtClean="0"/>
              <a:t>Preoperative presence of dry eye disease</a:t>
            </a:r>
            <a:r>
              <a:rPr lang="en-US" altLang="zh-TW" sz="2400" dirty="0" smtClean="0"/>
              <a:t>.</a:t>
            </a:r>
          </a:p>
          <a:p>
            <a:pPr eaLnBrk="1" hangingPunct="1">
              <a:lnSpc>
                <a:spcPct val="80000"/>
              </a:lnSpc>
            </a:pPr>
            <a:endParaRPr lang="en-US" altLang="zh-TW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zh-TW" sz="2400" dirty="0" smtClean="0">
                <a:solidFill>
                  <a:srgbClr val="FFFF00"/>
                </a:solidFill>
              </a:rPr>
              <a:t>Flap thickness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1400" dirty="0" smtClean="0"/>
              <a:t>      </a:t>
            </a:r>
            <a:r>
              <a:rPr lang="en-US" altLang="zh-TW" sz="1200" dirty="0" smtClean="0"/>
              <a:t>Am J </a:t>
            </a:r>
            <a:r>
              <a:rPr lang="en-US" altLang="zh-TW" sz="1200" dirty="0" err="1" smtClean="0"/>
              <a:t>Ophthalmol</a:t>
            </a:r>
            <a:r>
              <a:rPr lang="en-US" altLang="zh-TW" sz="1200" dirty="0" smtClean="0"/>
              <a:t> 2006; 141:438</a:t>
            </a:r>
            <a:r>
              <a:rPr lang="en-US" altLang="zh-TW" sz="1200" dirty="0" smtClean="0">
                <a:latin typeface="Tahoma" pitchFamily="34" charset="0"/>
              </a:rPr>
              <a:t>–</a:t>
            </a:r>
            <a:r>
              <a:rPr lang="en-US" altLang="zh-TW" sz="1200" dirty="0" smtClean="0"/>
              <a:t>445.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1200" dirty="0" smtClean="0"/>
              <a:t>        Arch </a:t>
            </a:r>
            <a:r>
              <a:rPr lang="en-US" altLang="zh-TW" sz="1200" dirty="0" err="1" smtClean="0"/>
              <a:t>Ophthalmol</a:t>
            </a:r>
            <a:r>
              <a:rPr lang="en-US" altLang="zh-TW" sz="1200" dirty="0" smtClean="0"/>
              <a:t> 2002; 120:1024</a:t>
            </a:r>
            <a:r>
              <a:rPr lang="en-US" altLang="zh-TW" sz="1200" dirty="0" smtClean="0">
                <a:latin typeface="Tahoma" pitchFamily="34" charset="0"/>
              </a:rPr>
              <a:t>–</a:t>
            </a:r>
            <a:r>
              <a:rPr lang="en-US" altLang="zh-TW" sz="1200" dirty="0" smtClean="0"/>
              <a:t>1028.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1200" dirty="0" smtClean="0"/>
              <a:t>        J Refract </a:t>
            </a:r>
            <a:r>
              <a:rPr lang="en-US" altLang="zh-TW" sz="1200" dirty="0" err="1" smtClean="0"/>
              <a:t>Surg</a:t>
            </a:r>
            <a:r>
              <a:rPr lang="en-US" altLang="zh-TW" sz="1200" dirty="0" smtClean="0"/>
              <a:t> 2007;23:338-342.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TW" sz="12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zh-TW" sz="2400" dirty="0" smtClean="0">
                <a:solidFill>
                  <a:srgbClr val="FFFF00"/>
                </a:solidFill>
              </a:rPr>
              <a:t>Hinge position?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1400" dirty="0" smtClean="0"/>
              <a:t>      </a:t>
            </a:r>
            <a:r>
              <a:rPr lang="en-US" altLang="zh-TW" sz="1000" dirty="0" err="1" smtClean="0"/>
              <a:t>Ophthalmologica</a:t>
            </a:r>
            <a:r>
              <a:rPr lang="en-US" altLang="zh-TW" sz="1000" dirty="0" smtClean="0"/>
              <a:t> 2005;219:276</a:t>
            </a:r>
            <a:r>
              <a:rPr lang="en-US" altLang="zh-TW" sz="1000" dirty="0" smtClean="0">
                <a:latin typeface="Tahoma" pitchFamily="34" charset="0"/>
              </a:rPr>
              <a:t>–</a:t>
            </a:r>
            <a:r>
              <a:rPr lang="en-US" altLang="zh-TW" sz="1000" dirty="0" smtClean="0"/>
              <a:t>280.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1000" dirty="0" smtClean="0"/>
              <a:t>        J Cataract Refract </a:t>
            </a:r>
            <a:r>
              <a:rPr lang="en-US" altLang="zh-TW" sz="1000" dirty="0" err="1" smtClean="0"/>
              <a:t>Surg</a:t>
            </a:r>
            <a:r>
              <a:rPr lang="en-US" altLang="zh-TW" sz="1000" dirty="0" smtClean="0"/>
              <a:t> 2005; 31:1881</a:t>
            </a:r>
            <a:r>
              <a:rPr lang="en-US" altLang="zh-TW" sz="1000" dirty="0" smtClean="0">
                <a:latin typeface="Tahoma" pitchFamily="34" charset="0"/>
              </a:rPr>
              <a:t>–</a:t>
            </a:r>
            <a:r>
              <a:rPr lang="en-US" altLang="zh-TW" sz="1000" dirty="0" smtClean="0"/>
              <a:t>1887.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1000" dirty="0" smtClean="0"/>
              <a:t>        Ophthalmology 2003; 110:1023</a:t>
            </a:r>
            <a:r>
              <a:rPr lang="en-US" altLang="zh-TW" sz="1000" dirty="0" smtClean="0">
                <a:latin typeface="Tahoma" pitchFamily="34" charset="0"/>
              </a:rPr>
              <a:t>–</a:t>
            </a:r>
            <a:r>
              <a:rPr lang="en-US" altLang="zh-TW" sz="1000" dirty="0" smtClean="0"/>
              <a:t>1029.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1000" dirty="0" smtClean="0"/>
              <a:t>        J Cataract Refract </a:t>
            </a:r>
            <a:r>
              <a:rPr lang="en-US" altLang="zh-TW" sz="1000" dirty="0" err="1" smtClean="0"/>
              <a:t>Surg</a:t>
            </a:r>
            <a:r>
              <a:rPr lang="en-US" altLang="zh-TW" sz="1000" dirty="0" smtClean="0"/>
              <a:t> 2003; 29:457</a:t>
            </a:r>
            <a:r>
              <a:rPr lang="en-US" altLang="zh-TW" sz="1000" dirty="0" smtClean="0">
                <a:latin typeface="Tahoma" pitchFamily="34" charset="0"/>
              </a:rPr>
              <a:t>–</a:t>
            </a:r>
            <a:r>
              <a:rPr lang="en-US" altLang="zh-TW" sz="1000" dirty="0" smtClean="0"/>
              <a:t>461.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TW" sz="10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TW" sz="1000" dirty="0" smtClean="0"/>
          </a:p>
          <a:p>
            <a:pPr eaLnBrk="1" hangingPunct="1">
              <a:lnSpc>
                <a:spcPct val="80000"/>
              </a:lnSpc>
            </a:pPr>
            <a:endParaRPr lang="en-US" altLang="zh-TW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646113"/>
            <a:ext cx="6400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3200" dirty="0" smtClean="0"/>
              <a:t>Risk Factors for Developing Dry Eye in Patients Allocated to Receive Either </a:t>
            </a:r>
            <a:r>
              <a:rPr lang="en-US" altLang="zh-TW" sz="3200" dirty="0" smtClean="0">
                <a:solidFill>
                  <a:srgbClr val="FFFF00"/>
                </a:solidFill>
              </a:rPr>
              <a:t>Nasal- or Superior-Hinged</a:t>
            </a:r>
            <a:r>
              <a:rPr lang="en-US" altLang="zh-TW" sz="3200" dirty="0" smtClean="0"/>
              <a:t> LASIK Surgery</a:t>
            </a:r>
          </a:p>
        </p:txBody>
      </p:sp>
      <p:pic>
        <p:nvPicPr>
          <p:cNvPr id="48131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2233613"/>
            <a:ext cx="7686675" cy="3787775"/>
          </a:xfrm>
          <a:noFill/>
        </p:spPr>
      </p:pic>
      <p:sp>
        <p:nvSpPr>
          <p:cNvPr id="48132" name="Rectangle 5"/>
          <p:cNvSpPr>
            <a:spLocks noChangeArrowheads="1"/>
          </p:cNvSpPr>
          <p:nvPr/>
        </p:nvSpPr>
        <p:spPr bwMode="auto">
          <a:xfrm>
            <a:off x="2700338" y="6086475"/>
            <a:ext cx="4032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/>
              <a:t>Am J Ophthalmol 2006; 141:438–445.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7338" y="1692275"/>
            <a:ext cx="6002337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TW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Comparison of dry eye incidence in patients allocated to receive either </a:t>
            </a:r>
            <a:r>
              <a:rPr lang="en-US" altLang="zh-TW" sz="2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nasal-hinge</a:t>
            </a:r>
            <a:r>
              <a:rPr lang="en-US" altLang="zh-TW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or </a:t>
            </a:r>
            <a:r>
              <a:rPr lang="en-US" altLang="zh-TW" sz="2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superior-hinge</a:t>
            </a:r>
            <a:r>
              <a:rPr lang="en-US" altLang="zh-TW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LASIK surgery, according to time.</a:t>
            </a:r>
          </a:p>
        </p:txBody>
      </p:sp>
      <p:sp>
        <p:nvSpPr>
          <p:cNvPr id="49156" name="Rectangle 7"/>
          <p:cNvSpPr>
            <a:spLocks noChangeArrowheads="1"/>
          </p:cNvSpPr>
          <p:nvPr/>
        </p:nvSpPr>
        <p:spPr bwMode="auto">
          <a:xfrm>
            <a:off x="735013" y="5829300"/>
            <a:ext cx="7683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pt-BR" altLang="zh-TW" sz="1600"/>
              <a:t>De Paiva CS., CHEN Z., and Koch DD., et al. </a:t>
            </a:r>
            <a:r>
              <a:rPr lang="en-US" altLang="zh-TW" sz="1600"/>
              <a:t>Am J Ophthalmol 2006;141:438–445.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1857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3600" dirty="0" smtClean="0">
                <a:solidFill>
                  <a:srgbClr val="FFFF00"/>
                </a:solidFill>
              </a:rPr>
              <a:t>Corneal sensation after LASIK with </a:t>
            </a:r>
            <a:r>
              <a:rPr lang="en-US" altLang="zh-TW" sz="3600" b="1" i="1" dirty="0" err="1" smtClean="0">
                <a:solidFill>
                  <a:srgbClr val="FFFF00"/>
                </a:solidFill>
              </a:rPr>
              <a:t>Microkeratome</a:t>
            </a:r>
            <a:endParaRPr lang="en-US" altLang="zh-TW" sz="3600" b="1" i="1" dirty="0" smtClean="0">
              <a:solidFill>
                <a:srgbClr val="FFFF00"/>
              </a:solidFill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1495425"/>
            <a:ext cx="8229600" cy="49577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TW" sz="2400" dirty="0" smtClean="0"/>
              <a:t>LASIK causes damage to corneal nerves, </a:t>
            </a:r>
            <a:r>
              <a:rPr lang="en-US" altLang="zh-TW" sz="2400" dirty="0" smtClean="0">
                <a:solidFill>
                  <a:srgbClr val="FFFF00"/>
                </a:solidFill>
              </a:rPr>
              <a:t>not only in the process of flap creation but also during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stromal</a:t>
            </a:r>
            <a:r>
              <a:rPr lang="en-US" altLang="zh-TW" sz="2400" dirty="0" smtClean="0">
                <a:solidFill>
                  <a:srgbClr val="FFFF00"/>
                </a:solidFill>
              </a:rPr>
              <a:t> ablation.</a:t>
            </a:r>
          </a:p>
          <a:p>
            <a:pPr eaLnBrk="1" hangingPunct="1">
              <a:lnSpc>
                <a:spcPct val="80000"/>
              </a:lnSpc>
            </a:pPr>
            <a:endParaRPr lang="en-US" altLang="zh-TW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zh-TW" sz="2400" dirty="0" smtClean="0">
                <a:solidFill>
                  <a:srgbClr val="FFFF00"/>
                </a:solidFill>
              </a:rPr>
              <a:t>A transient decrease of corneal sensitivity </a:t>
            </a:r>
            <a:r>
              <a:rPr lang="en-US" altLang="zh-TW" sz="2400" dirty="0" smtClean="0"/>
              <a:t>has been reported after LASIK. This decrease has been associated with dry eye symptoms.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1600" dirty="0" smtClean="0"/>
              <a:t>      Ophthalmology 2001;108:1230 </a:t>
            </a:r>
            <a:r>
              <a:rPr lang="en-US" altLang="zh-TW" sz="1600" dirty="0" smtClean="0">
                <a:latin typeface="Tahoma" pitchFamily="34" charset="0"/>
              </a:rPr>
              <a:t>–</a:t>
            </a:r>
            <a:r>
              <a:rPr lang="en-US" altLang="zh-TW" sz="1600" dirty="0" smtClean="0"/>
              <a:t>1235.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TW" sz="16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/>
              <a:t>It was also found that reduced corneal sensation slowly </a:t>
            </a:r>
            <a:r>
              <a:rPr lang="en-US" altLang="zh-TW" sz="2000" dirty="0" smtClean="0">
                <a:solidFill>
                  <a:srgbClr val="FFFF00"/>
                </a:solidFill>
              </a:rPr>
              <a:t>returns to baseline over approximately 6 months.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TW" sz="16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/>
              <a:t>Patients who received LASIK for </a:t>
            </a:r>
            <a:r>
              <a:rPr lang="en-US" altLang="zh-TW" sz="2000" dirty="0" smtClean="0">
                <a:solidFill>
                  <a:srgbClr val="FFFF00"/>
                </a:solidFill>
              </a:rPr>
              <a:t>high myopia </a:t>
            </a:r>
            <a:r>
              <a:rPr lang="en-US" altLang="zh-TW" sz="2000" dirty="0" smtClean="0"/>
              <a:t>reported ongoing dry eye symptoms, although </a:t>
            </a:r>
            <a:r>
              <a:rPr lang="en-US" altLang="zh-TW" sz="2000" dirty="0" smtClean="0">
                <a:solidFill>
                  <a:srgbClr val="FFFF00"/>
                </a:solidFill>
              </a:rPr>
              <a:t>objective clinical signs of </a:t>
            </a:r>
            <a:r>
              <a:rPr lang="en-US" altLang="zh-TW" sz="2000" dirty="0" smtClean="0">
                <a:solidFill>
                  <a:srgbClr val="FFFF00"/>
                </a:solidFill>
              </a:rPr>
              <a:t> tear </a:t>
            </a:r>
            <a:r>
              <a:rPr lang="en-US" altLang="zh-TW" sz="2000" dirty="0" smtClean="0">
                <a:solidFill>
                  <a:srgbClr val="FFFF00"/>
                </a:solidFill>
              </a:rPr>
              <a:t>insufficiency and hypoesthesia </a:t>
            </a:r>
            <a:r>
              <a:rPr lang="en-US" altLang="zh-TW" sz="2000" dirty="0" smtClean="0"/>
              <a:t>were not demonstrable.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1600" dirty="0" smtClean="0"/>
              <a:t>      J Refract Surg. 2007;23:338-342.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2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rgbClr val="FFFF00"/>
                </a:solidFill>
              </a:rPr>
              <a:t>Corneal sensation </a:t>
            </a:r>
            <a:r>
              <a:rPr lang="en-US" altLang="zh-TW" sz="4000" dirty="0" smtClean="0"/>
              <a:t>after LASIK with </a:t>
            </a:r>
            <a:r>
              <a:rPr lang="en-US" altLang="zh-TW" sz="4000" b="1" i="1" dirty="0" err="1" smtClean="0">
                <a:solidFill>
                  <a:srgbClr val="FFFF00"/>
                </a:solidFill>
              </a:rPr>
              <a:t>Femtosecond</a:t>
            </a:r>
            <a:r>
              <a:rPr lang="en-US" altLang="zh-TW" sz="4000" dirty="0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zh-TW" sz="2800" smtClean="0">
                <a:solidFill>
                  <a:srgbClr val="FFFF00"/>
                </a:solidFill>
              </a:rPr>
              <a:t>Corneal sensation was reduced </a:t>
            </a:r>
            <a:r>
              <a:rPr lang="en-US" altLang="zh-TW" sz="2800" smtClean="0"/>
              <a:t>with both superior-hinged and temporal-hinged LASIK flaps </a:t>
            </a:r>
            <a:r>
              <a:rPr lang="en-US" altLang="zh-TW" sz="2800" smtClean="0">
                <a:solidFill>
                  <a:srgbClr val="FFFF00"/>
                </a:solidFill>
              </a:rPr>
              <a:t>1 week and 1, 3, 6, and 12 months </a:t>
            </a:r>
            <a:r>
              <a:rPr lang="en-US" altLang="zh-TW" sz="2800" smtClean="0"/>
              <a:t>after surgery (P&lt;.0001).</a:t>
            </a:r>
          </a:p>
          <a:p>
            <a:pPr eaLnBrk="1" hangingPunct="1"/>
            <a:r>
              <a:rPr lang="en-US" altLang="zh-TW" sz="2800" smtClean="0"/>
              <a:t>There was </a:t>
            </a:r>
            <a:r>
              <a:rPr lang="en-US" altLang="zh-TW" sz="2800" smtClean="0">
                <a:solidFill>
                  <a:srgbClr val="FFFF00"/>
                </a:solidFill>
              </a:rPr>
              <a:t>no difference </a:t>
            </a:r>
            <a:r>
              <a:rPr lang="en-US" altLang="zh-TW" sz="2800" smtClean="0"/>
              <a:t>in corneal sensation between superior-hinged and temporal-hinged flaps at any time point.</a:t>
            </a:r>
          </a:p>
          <a:p>
            <a:pPr eaLnBrk="1" hangingPunct="1"/>
            <a:r>
              <a:rPr lang="en-US" altLang="zh-TW" sz="2800" smtClean="0">
                <a:solidFill>
                  <a:srgbClr val="FFFF00"/>
                </a:solidFill>
              </a:rPr>
              <a:t>Hinge position </a:t>
            </a:r>
            <a:r>
              <a:rPr lang="en-US" altLang="zh-TW" sz="2800" smtClean="0"/>
              <a:t>had no effect on central corneal sensation or dry-eye disease.</a:t>
            </a:r>
          </a:p>
          <a:p>
            <a:pPr eaLnBrk="1" hangingPunct="1">
              <a:buFontTx/>
              <a:buNone/>
            </a:pPr>
            <a:r>
              <a:rPr lang="en-US" altLang="zh-TW" sz="1800" smtClean="0"/>
              <a:t>     J Cataract Refract Surg 2007; 33:1190</a:t>
            </a:r>
            <a:r>
              <a:rPr lang="en-US" altLang="zh-TW" sz="1800" smtClean="0">
                <a:latin typeface="Tahoma" pitchFamily="34" charset="0"/>
              </a:rPr>
              <a:t>–</a:t>
            </a:r>
            <a:r>
              <a:rPr lang="en-US" altLang="zh-TW" sz="1800" smtClean="0"/>
              <a:t>1194.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Purpose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00200"/>
            <a:ext cx="7772400" cy="4495800"/>
          </a:xfrm>
        </p:spPr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en-US" altLang="zh-TW" smtClean="0"/>
              <a:t>To evaluate the effects of </a:t>
            </a:r>
            <a:r>
              <a:rPr lang="en-US" altLang="zh-TW" smtClean="0">
                <a:solidFill>
                  <a:srgbClr val="FFFF00"/>
                </a:solidFill>
              </a:rPr>
              <a:t>different methods for creating LASIK flaps </a:t>
            </a:r>
            <a:r>
              <a:rPr lang="en-US" altLang="zh-TW" smtClean="0"/>
              <a:t>on dry eye parameters in LASIK surgery.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altLang="zh-TW" smtClean="0"/>
              <a:t>To evaluate the effects of </a:t>
            </a:r>
            <a:r>
              <a:rPr lang="en-US" altLang="zh-TW" smtClean="0">
                <a:solidFill>
                  <a:srgbClr val="FFFF00"/>
                </a:solidFill>
              </a:rPr>
              <a:t>different hinge locations </a:t>
            </a:r>
            <a:r>
              <a:rPr lang="en-US" altLang="zh-TW" smtClean="0"/>
              <a:t>on corneal sensation and dry eye syndrome after LASIK surgery.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-100013"/>
            <a:ext cx="8229600" cy="114300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Patients and Methods (1)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071546"/>
            <a:ext cx="8229600" cy="48958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TW" sz="2200" dirty="0" smtClean="0"/>
              <a:t>A single center (Nobel laser eye center, Taiwan), </a:t>
            </a:r>
            <a:r>
              <a:rPr lang="en-US" altLang="zh-TW" sz="2200" dirty="0" smtClean="0">
                <a:solidFill>
                  <a:srgbClr val="FFFF00"/>
                </a:solidFill>
              </a:rPr>
              <a:t>non-randomized, comparative, prospective study.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200" dirty="0" smtClean="0">
                <a:latin typeface="AdvPS5E7A" charset="0"/>
              </a:rPr>
              <a:t>86 eyes of 43 myopic patients in </a:t>
            </a:r>
            <a:r>
              <a:rPr lang="en-US" altLang="zh-TW" sz="2200" dirty="0" err="1" smtClean="0">
                <a:solidFill>
                  <a:srgbClr val="FFFF00"/>
                </a:solidFill>
                <a:latin typeface="AdvPS5E7A" charset="0"/>
              </a:rPr>
              <a:t>microkeratome</a:t>
            </a:r>
            <a:r>
              <a:rPr lang="en-US" altLang="zh-TW" sz="2200" dirty="0" smtClean="0">
                <a:solidFill>
                  <a:srgbClr val="FFFF00"/>
                </a:solidFill>
                <a:latin typeface="AdvPS5E7A" charset="0"/>
              </a:rPr>
              <a:t> (MK) group </a:t>
            </a:r>
            <a:r>
              <a:rPr lang="en-US" altLang="zh-TW" sz="2200" dirty="0" smtClean="0">
                <a:latin typeface="AdvPS5E7A" charset="0"/>
              </a:rPr>
              <a:t>and 88 eyes of 44 myopic patients in </a:t>
            </a:r>
            <a:r>
              <a:rPr lang="en-US" altLang="zh-TW" sz="2200" dirty="0" err="1" smtClean="0">
                <a:solidFill>
                  <a:srgbClr val="FFFF00"/>
                </a:solidFill>
                <a:latin typeface="AdvPS5E7A" charset="0"/>
              </a:rPr>
              <a:t>intralase</a:t>
            </a:r>
            <a:r>
              <a:rPr lang="en-US" altLang="zh-TW" sz="2200" dirty="0" smtClean="0">
                <a:solidFill>
                  <a:srgbClr val="FFFF00"/>
                </a:solidFill>
                <a:latin typeface="AdvPS5E7A" charset="0"/>
              </a:rPr>
              <a:t> (IL) group </a:t>
            </a:r>
            <a:r>
              <a:rPr lang="en-US" altLang="zh-TW" sz="2200" dirty="0" smtClean="0">
                <a:latin typeface="AdvPS5E7A" charset="0"/>
              </a:rPr>
              <a:t>of both sexes with moderate to high myopia up to -15.00 </a:t>
            </a:r>
            <a:r>
              <a:rPr lang="en-US" altLang="zh-TW" sz="2200" dirty="0" err="1" smtClean="0">
                <a:latin typeface="AdvPS5E7A" charset="0"/>
              </a:rPr>
              <a:t>diopetrs</a:t>
            </a:r>
            <a:r>
              <a:rPr lang="en-US" altLang="zh-TW" sz="2200" dirty="0" smtClean="0">
                <a:latin typeface="AdvPS5E7A" charset="0"/>
              </a:rPr>
              <a:t> (D) with or without astigmatism up to –6.00 D who had LASIK treatment were enrolled into this study with informed consent.</a:t>
            </a:r>
            <a:r>
              <a:rPr lang="en-US" altLang="zh-TW" sz="2200" dirty="0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200" dirty="0" smtClean="0"/>
              <a:t>Laser ablation was performed using the </a:t>
            </a:r>
            <a:r>
              <a:rPr lang="en-US" altLang="zh-TW" sz="2200" dirty="0" err="1" smtClean="0">
                <a:solidFill>
                  <a:srgbClr val="FFFF00"/>
                </a:solidFill>
              </a:rPr>
              <a:t>Visx</a:t>
            </a:r>
            <a:r>
              <a:rPr lang="en-US" altLang="zh-TW" sz="2200" dirty="0" smtClean="0">
                <a:solidFill>
                  <a:srgbClr val="FFFF00"/>
                </a:solidFill>
              </a:rPr>
              <a:t> S4 (AMO) laser </a:t>
            </a:r>
            <a:r>
              <a:rPr lang="en-US" altLang="zh-TW" sz="2200" dirty="0" smtClean="0"/>
              <a:t>using an </a:t>
            </a:r>
            <a:r>
              <a:rPr lang="en-US" altLang="zh-TW" sz="2200" dirty="0" smtClean="0">
                <a:solidFill>
                  <a:srgbClr val="FFFF00"/>
                </a:solidFill>
              </a:rPr>
              <a:t>optical zone of 6.5 mm </a:t>
            </a:r>
            <a:r>
              <a:rPr lang="en-US" altLang="zh-TW" sz="2200" dirty="0" smtClean="0"/>
              <a:t>under topical anesthesia.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200" b="1" dirty="0" smtClean="0">
                <a:solidFill>
                  <a:srgbClr val="FFFF00"/>
                </a:solidFill>
              </a:rPr>
              <a:t>In IL group</a:t>
            </a:r>
            <a:r>
              <a:rPr lang="en-US" altLang="zh-TW" sz="2200" dirty="0" smtClean="0"/>
              <a:t>, the </a:t>
            </a:r>
            <a:r>
              <a:rPr lang="en-US" altLang="zh-TW" sz="2200" dirty="0" err="1" smtClean="0"/>
              <a:t>femtosecond</a:t>
            </a:r>
            <a:r>
              <a:rPr lang="en-US" altLang="zh-TW" sz="2200" dirty="0" smtClean="0"/>
              <a:t> laser was preprogrammed for each procedure with a planned </a:t>
            </a:r>
            <a:r>
              <a:rPr lang="en-US" altLang="zh-TW" sz="2200" dirty="0" smtClean="0">
                <a:solidFill>
                  <a:srgbClr val="FFFF00"/>
                </a:solidFill>
              </a:rPr>
              <a:t>flap diameter of 9.0 mm</a:t>
            </a:r>
            <a:r>
              <a:rPr lang="en-US" altLang="zh-TW" sz="2200" dirty="0" smtClean="0"/>
              <a:t>, </a:t>
            </a:r>
            <a:r>
              <a:rPr lang="en-US" altLang="zh-TW" sz="2200" dirty="0" smtClean="0">
                <a:solidFill>
                  <a:srgbClr val="FFFF00"/>
                </a:solidFill>
              </a:rPr>
              <a:t>flap thickness of 110 mm,</a:t>
            </a:r>
            <a:r>
              <a:rPr lang="en-US" altLang="zh-TW" sz="2200" dirty="0" smtClean="0"/>
              <a:t> hinge angle of </a:t>
            </a:r>
            <a:r>
              <a:rPr lang="en-US" altLang="zh-TW" sz="2200" dirty="0" smtClean="0">
                <a:solidFill>
                  <a:srgbClr val="FFFF00"/>
                </a:solidFill>
              </a:rPr>
              <a:t>45 degrees with </a:t>
            </a:r>
            <a:r>
              <a:rPr lang="en-US" altLang="zh-TW" sz="2200" b="1" i="1" dirty="0" smtClean="0">
                <a:solidFill>
                  <a:srgbClr val="FFFF00"/>
                </a:solidFill>
              </a:rPr>
              <a:t>a nasal or superior location</a:t>
            </a:r>
            <a:r>
              <a:rPr lang="en-US" altLang="zh-TW" sz="2200" b="1" i="1" dirty="0" smtClean="0"/>
              <a:t>,</a:t>
            </a:r>
            <a:r>
              <a:rPr lang="en-US" altLang="zh-TW" sz="2200" dirty="0" smtClean="0"/>
              <a:t> raster energy of 2.0 </a:t>
            </a:r>
            <a:r>
              <a:rPr lang="en-US" altLang="zh-TW" sz="2200" dirty="0" err="1" smtClean="0"/>
              <a:t>mJ</a:t>
            </a:r>
            <a:r>
              <a:rPr lang="en-US" altLang="zh-TW" sz="2200" dirty="0" smtClean="0"/>
              <a:t>, and side-cut energy of 3.0 </a:t>
            </a:r>
            <a:r>
              <a:rPr lang="en-US" altLang="zh-TW" sz="2200" dirty="0" err="1" smtClean="0"/>
              <a:t>mJ</a:t>
            </a:r>
            <a:r>
              <a:rPr lang="en-US" altLang="zh-TW" sz="2200" dirty="0" smtClean="0"/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200" b="1" dirty="0" smtClean="0">
                <a:solidFill>
                  <a:srgbClr val="FFFF00"/>
                </a:solidFill>
              </a:rPr>
              <a:t>In MK group</a:t>
            </a:r>
            <a:r>
              <a:rPr lang="en-US" altLang="zh-TW" sz="2200" dirty="0" smtClean="0"/>
              <a:t>, </a:t>
            </a:r>
            <a:r>
              <a:rPr lang="en-US" altLang="zh-TW" sz="2200" b="1" i="1" dirty="0" smtClean="0">
                <a:solidFill>
                  <a:srgbClr val="FFFF00"/>
                </a:solidFill>
              </a:rPr>
              <a:t>the superior hinge </a:t>
            </a:r>
            <a:r>
              <a:rPr lang="en-US" altLang="zh-TW" sz="2200" dirty="0" smtClean="0"/>
              <a:t>flap was created using the </a:t>
            </a:r>
            <a:r>
              <a:rPr lang="en-US" altLang="zh-TW" sz="2200" dirty="0" err="1" smtClean="0">
                <a:solidFill>
                  <a:srgbClr val="FFFF00"/>
                </a:solidFill>
              </a:rPr>
              <a:t>Moria</a:t>
            </a:r>
            <a:r>
              <a:rPr lang="en-US" altLang="zh-TW" sz="2200" dirty="0" smtClean="0">
                <a:solidFill>
                  <a:srgbClr val="FFFF00"/>
                </a:solidFill>
              </a:rPr>
              <a:t> M2 </a:t>
            </a:r>
            <a:r>
              <a:rPr lang="en-US" altLang="zh-TW" sz="2200" dirty="0" smtClean="0"/>
              <a:t>(Advance Medical Optics) with a </a:t>
            </a:r>
            <a:r>
              <a:rPr lang="en-US" altLang="zh-TW" sz="2200" dirty="0" smtClean="0">
                <a:solidFill>
                  <a:srgbClr val="FFFF00"/>
                </a:solidFill>
              </a:rPr>
              <a:t>130 mm </a:t>
            </a:r>
            <a:r>
              <a:rPr lang="en-US" altLang="zh-TW" sz="2200" dirty="0" smtClean="0"/>
              <a:t>plate depth </a:t>
            </a:r>
            <a:r>
              <a:rPr lang="en-US" altLang="zh-TW" sz="2200" b="1" i="1" dirty="0" smtClean="0">
                <a:solidFill>
                  <a:srgbClr val="FFFF00"/>
                </a:solidFill>
              </a:rPr>
              <a:t>and the nasal hinge </a:t>
            </a:r>
            <a:r>
              <a:rPr lang="en-US" altLang="zh-TW" sz="2200" dirty="0" smtClean="0"/>
              <a:t>was created using the </a:t>
            </a:r>
            <a:r>
              <a:rPr lang="en-US" altLang="zh-TW" sz="2200" dirty="0" smtClean="0">
                <a:solidFill>
                  <a:srgbClr val="FFFF00"/>
                </a:solidFill>
              </a:rPr>
              <a:t>Amadeus </a:t>
            </a:r>
            <a:r>
              <a:rPr lang="en-US" altLang="zh-TW" sz="2200" dirty="0" err="1" smtClean="0"/>
              <a:t>microkeratome</a:t>
            </a:r>
            <a:r>
              <a:rPr lang="en-US" altLang="zh-TW" sz="2200" dirty="0" smtClean="0"/>
              <a:t> with a </a:t>
            </a:r>
            <a:r>
              <a:rPr lang="en-US" altLang="zh-TW" sz="2200" dirty="0" smtClean="0">
                <a:solidFill>
                  <a:srgbClr val="FFFF00"/>
                </a:solidFill>
              </a:rPr>
              <a:t>110 mm </a:t>
            </a:r>
            <a:r>
              <a:rPr lang="en-US" altLang="zh-TW" sz="2200" dirty="0" smtClean="0"/>
              <a:t>plate depth.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JDSDAR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685800"/>
            <a:ext cx="9144000" cy="1076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r" eaLnBrk="0" hangingPunct="0">
              <a:lnSpc>
                <a:spcPct val="120000"/>
              </a:lnSpc>
            </a:pPr>
            <a:r>
              <a:rPr kumimoji="0" lang="en-US" altLang="zh-TW" sz="540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</a:rPr>
              <a:t>Corneal Refractive Surgery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2057400"/>
            <a:ext cx="9144000" cy="5489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676275" indent="-676275" eaLnBrk="0" hangingPunct="0">
              <a:spcBef>
                <a:spcPct val="50000"/>
              </a:spcBef>
              <a:buFontTx/>
              <a:buChar char="•"/>
            </a:pPr>
            <a:r>
              <a:rPr kumimoji="0" lang="en-US" altLang="zh-TW" sz="3600" b="1"/>
              <a:t>PRK</a:t>
            </a:r>
            <a:r>
              <a:rPr kumimoji="0" lang="en-US" altLang="zh-TW" sz="3600"/>
              <a:t> - 1990</a:t>
            </a:r>
          </a:p>
          <a:p>
            <a:pPr marL="676275" indent="-676275" eaLnBrk="0" hangingPunct="0">
              <a:spcBef>
                <a:spcPct val="50000"/>
              </a:spcBef>
              <a:buFontTx/>
              <a:buChar char="•"/>
            </a:pPr>
            <a:r>
              <a:rPr kumimoji="0" lang="en-US" altLang="zh-TW" sz="3600" b="1"/>
              <a:t>LASIK</a:t>
            </a:r>
            <a:r>
              <a:rPr kumimoji="0" lang="en-US" altLang="zh-TW" sz="3600"/>
              <a:t>-1995</a:t>
            </a:r>
          </a:p>
          <a:p>
            <a:pPr marL="676275" indent="-676275" eaLnBrk="0" hangingPunct="0">
              <a:spcBef>
                <a:spcPct val="50000"/>
              </a:spcBef>
              <a:buFontTx/>
              <a:buChar char="•"/>
            </a:pPr>
            <a:r>
              <a:rPr kumimoji="0" lang="en-US" altLang="zh-TW" sz="3600" b="1"/>
              <a:t>LASEK</a:t>
            </a:r>
            <a:r>
              <a:rPr kumimoji="0" lang="en-US" altLang="zh-TW" sz="3600"/>
              <a:t>-1999</a:t>
            </a:r>
          </a:p>
          <a:p>
            <a:pPr marL="676275" indent="-676275" eaLnBrk="0" hangingPunct="0">
              <a:spcBef>
                <a:spcPct val="50000"/>
              </a:spcBef>
              <a:buFontTx/>
              <a:buChar char="•"/>
            </a:pPr>
            <a:r>
              <a:rPr kumimoji="0" lang="en-US" altLang="zh-TW" sz="3600" b="1"/>
              <a:t>Epi-LAISK</a:t>
            </a:r>
            <a:r>
              <a:rPr kumimoji="0" lang="en-US" altLang="zh-TW" sz="3600"/>
              <a:t>- 2003</a:t>
            </a:r>
          </a:p>
          <a:p>
            <a:pPr marL="676275" indent="-676275" eaLnBrk="0" hangingPunct="0">
              <a:spcBef>
                <a:spcPct val="50000"/>
              </a:spcBef>
              <a:buFontTx/>
              <a:buChar char="•"/>
            </a:pPr>
            <a:r>
              <a:rPr kumimoji="0" lang="en-US" altLang="zh-TW" sz="3600" b="1"/>
              <a:t>Intra-</a:t>
            </a:r>
            <a:r>
              <a:rPr kumimoji="0" lang="en-US" altLang="zh-TW" sz="3200"/>
              <a:t> LASIK 2004</a:t>
            </a:r>
          </a:p>
          <a:p>
            <a:pPr marL="676275" indent="-676275" eaLnBrk="0" hangingPunct="0">
              <a:spcBef>
                <a:spcPct val="50000"/>
              </a:spcBef>
              <a:buFontTx/>
              <a:buChar char="•"/>
            </a:pPr>
            <a:endParaRPr kumimoji="0" lang="en-US" altLang="zh-TW" sz="3200"/>
          </a:p>
          <a:p>
            <a:pPr marL="676275" indent="-676275" eaLnBrk="0" hangingPunct="0">
              <a:spcBef>
                <a:spcPct val="50000"/>
              </a:spcBef>
              <a:buFontTx/>
              <a:buChar char="•"/>
            </a:pPr>
            <a:endParaRPr kumimoji="0" lang="en-US" altLang="zh-TW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Patients and Methods (2)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79525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TW" sz="2200" smtClean="0">
                <a:solidFill>
                  <a:srgbClr val="FFFF00"/>
                </a:solidFill>
              </a:rPr>
              <a:t>The right eye </a:t>
            </a:r>
            <a:r>
              <a:rPr lang="en-US" altLang="zh-TW" sz="2200" smtClean="0"/>
              <a:t>of each patient in both groups was assigned to </a:t>
            </a:r>
            <a:r>
              <a:rPr lang="en-US" altLang="zh-TW" sz="2200" smtClean="0">
                <a:solidFill>
                  <a:srgbClr val="FFFF00"/>
                </a:solidFill>
              </a:rPr>
              <a:t>superior hinge position </a:t>
            </a:r>
            <a:r>
              <a:rPr lang="en-US" altLang="zh-TW" sz="2200" smtClean="0"/>
              <a:t>and </a:t>
            </a:r>
            <a:r>
              <a:rPr lang="en-US" altLang="zh-TW" sz="2200" smtClean="0">
                <a:solidFill>
                  <a:srgbClr val="FFFF00"/>
                </a:solidFill>
              </a:rPr>
              <a:t>the left eye was assigned to nasal hinge position.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200" smtClean="0"/>
              <a:t>Postoperatively, all patients were given tobradex (tobramycin and dexamethasone) ophthalmic solution (Pred Forte) and ciprofloxacin ophthalmic solution (Ciloxan) to use 4 times a day for 1 week. Patients were also directed to use artificial tears (Systane, Alcon) 4 times a day for 1 week and then as needed.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200" smtClean="0"/>
              <a:t>Every patient had </a:t>
            </a:r>
            <a:r>
              <a:rPr lang="en-US" altLang="zh-TW" sz="2200" smtClean="0">
                <a:solidFill>
                  <a:srgbClr val="FFFF00"/>
                </a:solidFill>
              </a:rPr>
              <a:t>preoperative and postoperative (1 week and 1, 3, and 6 months) evaluations</a:t>
            </a:r>
            <a:r>
              <a:rPr lang="en-US" altLang="zh-TW" sz="2200" smtClean="0"/>
              <a:t>. </a:t>
            </a:r>
            <a:r>
              <a:rPr lang="en-US" altLang="zh-TW" sz="2200" smtClean="0">
                <a:solidFill>
                  <a:srgbClr val="FFFF00"/>
                </a:solidFill>
              </a:rPr>
              <a:t>Uncorrected</a:t>
            </a:r>
            <a:r>
              <a:rPr lang="en-US" altLang="zh-TW" sz="2200" smtClean="0"/>
              <a:t> and </a:t>
            </a:r>
            <a:r>
              <a:rPr lang="en-US" altLang="zh-TW" sz="2200" smtClean="0">
                <a:solidFill>
                  <a:srgbClr val="FFFF00"/>
                </a:solidFill>
              </a:rPr>
              <a:t>best </a:t>
            </a:r>
            <a:r>
              <a:rPr lang="en-US" altLang="zh-TW" sz="2200" smtClean="0"/>
              <a:t>corrected visual acuity</a:t>
            </a:r>
            <a:r>
              <a:rPr lang="en-US" altLang="zh-TW" sz="2200" smtClean="0">
                <a:solidFill>
                  <a:srgbClr val="FFFF00"/>
                </a:solidFill>
              </a:rPr>
              <a:t>, corneal sensation </a:t>
            </a:r>
            <a:r>
              <a:rPr lang="en-US" altLang="zh-TW" sz="2200" smtClean="0"/>
              <a:t>(Cochet-Bonnet Corneal Aesthesiometer, Luneau Ophtalmologie), </a:t>
            </a:r>
            <a:r>
              <a:rPr lang="en-US" altLang="zh-TW" sz="2200" smtClean="0">
                <a:solidFill>
                  <a:srgbClr val="FFFF00"/>
                </a:solidFill>
              </a:rPr>
              <a:t>Schirmer</a:t>
            </a:r>
            <a:r>
              <a:rPr lang="en-US" altLang="zh-TW" sz="2200" smtClean="0">
                <a:solidFill>
                  <a:srgbClr val="FFFF00"/>
                </a:solidFill>
                <a:latin typeface="Tahoma" pitchFamily="34" charset="0"/>
              </a:rPr>
              <a:t>’</a:t>
            </a:r>
            <a:r>
              <a:rPr lang="en-US" altLang="zh-TW" sz="2200" smtClean="0">
                <a:solidFill>
                  <a:srgbClr val="FFFF00"/>
                </a:solidFill>
              </a:rPr>
              <a:t>s </a:t>
            </a:r>
            <a:r>
              <a:rPr lang="en-US" altLang="zh-TW" sz="2200" smtClean="0">
                <a:solidFill>
                  <a:schemeClr val="tx2"/>
                </a:solidFill>
              </a:rPr>
              <a:t>basic tear secretion test</a:t>
            </a:r>
            <a:r>
              <a:rPr lang="en-US" altLang="zh-TW" sz="2200" smtClean="0"/>
              <a:t>, </a:t>
            </a:r>
            <a:r>
              <a:rPr lang="en-US" altLang="zh-TW" sz="2200" smtClean="0">
                <a:solidFill>
                  <a:schemeClr val="tx2"/>
                </a:solidFill>
              </a:rPr>
              <a:t>tear breakup time (</a:t>
            </a:r>
            <a:r>
              <a:rPr lang="en-US" altLang="zh-TW" sz="2200" smtClean="0">
                <a:solidFill>
                  <a:srgbClr val="FFFF00"/>
                </a:solidFill>
              </a:rPr>
              <a:t>TBUT</a:t>
            </a:r>
            <a:r>
              <a:rPr lang="en-US" altLang="zh-TW" sz="2200" smtClean="0">
                <a:solidFill>
                  <a:schemeClr val="tx2"/>
                </a:solidFill>
              </a:rPr>
              <a:t>)</a:t>
            </a:r>
            <a:r>
              <a:rPr lang="en-US" altLang="zh-TW" sz="2200" smtClean="0"/>
              <a:t>, </a:t>
            </a:r>
            <a:r>
              <a:rPr lang="en-US" altLang="zh-TW" sz="2200" smtClean="0">
                <a:solidFill>
                  <a:schemeClr val="tx2"/>
                </a:solidFill>
              </a:rPr>
              <a:t>ocular surface staining including </a:t>
            </a:r>
            <a:r>
              <a:rPr lang="en-US" altLang="zh-TW" sz="2200" smtClean="0">
                <a:solidFill>
                  <a:srgbClr val="FFFF00"/>
                </a:solidFill>
              </a:rPr>
              <a:t>rose bengal </a:t>
            </a:r>
            <a:r>
              <a:rPr lang="en-US" altLang="zh-TW" sz="2200" smtClean="0">
                <a:solidFill>
                  <a:schemeClr val="tx2"/>
                </a:solidFill>
              </a:rPr>
              <a:t>and </a:t>
            </a:r>
            <a:r>
              <a:rPr lang="en-US" altLang="zh-TW" sz="2200" smtClean="0">
                <a:solidFill>
                  <a:srgbClr val="FFFF00"/>
                </a:solidFill>
              </a:rPr>
              <a:t>fluorescein</a:t>
            </a:r>
            <a:r>
              <a:rPr lang="en-US" altLang="zh-TW" sz="2200" smtClean="0"/>
              <a:t>, and a </a:t>
            </a:r>
            <a:r>
              <a:rPr lang="en-US" altLang="zh-TW" sz="2200" smtClean="0">
                <a:solidFill>
                  <a:srgbClr val="FFFF00"/>
                </a:solidFill>
              </a:rPr>
              <a:t>questionnaire</a:t>
            </a:r>
            <a:r>
              <a:rPr lang="en-US" altLang="zh-TW" sz="2200" smtClean="0"/>
              <a:t> containing 12 questions evaluating dry eye under specific conditions </a:t>
            </a:r>
            <a:r>
              <a:rPr lang="en-US" altLang="zh-TW" sz="2200" smtClean="0">
                <a:solidFill>
                  <a:schemeClr val="tx2"/>
                </a:solidFill>
              </a:rPr>
              <a:t>(Ocular Surface Disease Index [</a:t>
            </a:r>
            <a:r>
              <a:rPr lang="en-US" altLang="zh-TW" sz="2200" smtClean="0">
                <a:solidFill>
                  <a:srgbClr val="FFFF00"/>
                </a:solidFill>
              </a:rPr>
              <a:t>OSDI</a:t>
            </a:r>
            <a:r>
              <a:rPr lang="en-US" altLang="zh-TW" sz="2200" smtClean="0">
                <a:solidFill>
                  <a:schemeClr val="tx2"/>
                </a:solidFill>
              </a:rPr>
              <a:t>])</a:t>
            </a:r>
            <a:r>
              <a:rPr lang="en-US" altLang="zh-TW" sz="2200" smtClean="0"/>
              <a:t> were obtained for each patient.</a:t>
            </a:r>
          </a:p>
          <a:p>
            <a:pPr eaLnBrk="1" hangingPunct="1">
              <a:lnSpc>
                <a:spcPct val="80000"/>
              </a:lnSpc>
            </a:pPr>
            <a:endParaRPr lang="en-US" altLang="zh-TW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4984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000" dirty="0" err="1" smtClean="0">
                <a:solidFill>
                  <a:srgbClr val="FFFF00"/>
                </a:solidFill>
              </a:rPr>
              <a:t>Schirmer</a:t>
            </a:r>
            <a:r>
              <a:rPr lang="en-US" altLang="zh-TW" sz="4000" dirty="0" smtClean="0">
                <a:solidFill>
                  <a:srgbClr val="FFFF00"/>
                </a:solidFill>
              </a:rPr>
              <a:t> basic secretion test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endParaRPr lang="en-US" altLang="zh-TW" sz="4000" dirty="0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smtClean="0"/>
              <a:t>After installing a drop of proparacaine 0.5% in each eye and drying the fornix, a sterile standardized </a:t>
            </a:r>
            <a:r>
              <a:rPr lang="en-US" altLang="zh-TW" smtClean="0">
                <a:solidFill>
                  <a:srgbClr val="FFFF00"/>
                </a:solidFill>
              </a:rPr>
              <a:t>Schirmer tear test strip</a:t>
            </a:r>
            <a:r>
              <a:rPr lang="en-US" altLang="zh-TW" smtClean="0"/>
              <a:t> (Alcon Laboratories) was placed in both inferior fornices at the junction of the lateral and middle third and then </a:t>
            </a:r>
            <a:r>
              <a:rPr lang="en-US" altLang="zh-TW" smtClean="0">
                <a:solidFill>
                  <a:srgbClr val="FFFF00"/>
                </a:solidFill>
              </a:rPr>
              <a:t>measured at 5 minutes</a:t>
            </a:r>
            <a:r>
              <a:rPr lang="en-US" altLang="zh-TW" smtClean="0"/>
              <a:t>. The strip wetting was measured and recorded in millimeter.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4524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rgbClr val="FFFF00"/>
                </a:solidFill>
              </a:rPr>
              <a:t>Tear break-up time</a:t>
            </a:r>
            <a:br>
              <a:rPr lang="en-US" altLang="zh-TW" sz="4000" dirty="0" smtClean="0">
                <a:solidFill>
                  <a:srgbClr val="FFFF00"/>
                </a:solidFill>
              </a:rPr>
            </a:br>
            <a:endParaRPr lang="en-US" altLang="zh-TW" sz="4000" dirty="0" smtClean="0">
              <a:solidFill>
                <a:srgbClr val="FFFF00"/>
              </a:solidFill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sz="2800" smtClean="0"/>
              <a:t>To measure </a:t>
            </a:r>
            <a:r>
              <a:rPr lang="en-US" altLang="zh-TW" sz="2800" smtClean="0">
                <a:solidFill>
                  <a:srgbClr val="FFFF00"/>
                </a:solidFill>
              </a:rPr>
              <a:t>tear break-up time </a:t>
            </a:r>
            <a:r>
              <a:rPr lang="en-US" altLang="zh-TW" sz="2800" smtClean="0"/>
              <a:t>(TBUT), </a:t>
            </a:r>
            <a:r>
              <a:rPr lang="en-US" altLang="zh-TW" sz="2800" smtClean="0">
                <a:solidFill>
                  <a:srgbClr val="FFFF00"/>
                </a:solidFill>
              </a:rPr>
              <a:t>one drop of oxybuprocaine hydrochloride</a:t>
            </a:r>
            <a:r>
              <a:rPr lang="en-US" altLang="zh-TW" sz="2800" smtClean="0"/>
              <a:t> 3 mg/mL and </a:t>
            </a:r>
            <a:r>
              <a:rPr lang="en-US" altLang="zh-TW" sz="2800" smtClean="0">
                <a:solidFill>
                  <a:srgbClr val="FFFF00"/>
                </a:solidFill>
              </a:rPr>
              <a:t>sodium fluorescein </a:t>
            </a:r>
            <a:r>
              <a:rPr lang="en-US" altLang="zh-TW" sz="2800" smtClean="0"/>
              <a:t>1.25 mg/mL (Oftan Flurecain, Santen Oy) dye was instilled in the lower conjunctival sac with a micropipette. The tear film was observed under </a:t>
            </a:r>
            <a:r>
              <a:rPr lang="en-US" altLang="zh-TW" sz="2800" smtClean="0">
                <a:solidFill>
                  <a:srgbClr val="FFFF00"/>
                </a:solidFill>
              </a:rPr>
              <a:t>cobalt blue filtered light</a:t>
            </a:r>
            <a:r>
              <a:rPr lang="en-US" altLang="zh-TW" sz="2800" smtClean="0"/>
              <a:t>. The interval between the last complete blink and the first appearance of randomly distributed dry spots was measured. </a:t>
            </a:r>
            <a:r>
              <a:rPr lang="en-US" altLang="zh-TW" sz="2800" smtClean="0">
                <a:solidFill>
                  <a:srgbClr val="FFFF00"/>
                </a:solidFill>
              </a:rPr>
              <a:t>The average of three measurements was obtained.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TBU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685800"/>
            <a:ext cx="1974850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 descr="TBU_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685800"/>
            <a:ext cx="1974850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 descr="TBU_0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575175" y="685800"/>
            <a:ext cx="1973263" cy="1544638"/>
          </a:xfrm>
          <a:noFill/>
        </p:spPr>
      </p:pic>
      <p:pic>
        <p:nvPicPr>
          <p:cNvPr id="57349" name="Picture 5" descr="TBU_0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6632575" y="685800"/>
            <a:ext cx="1973263" cy="1544638"/>
          </a:xfrm>
          <a:noFill/>
        </p:spPr>
      </p:pic>
      <p:pic>
        <p:nvPicPr>
          <p:cNvPr id="57350" name="Picture 6" descr="TBU_0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460375" y="2238375"/>
            <a:ext cx="1973263" cy="1651000"/>
          </a:xfrm>
          <a:noFill/>
        </p:spPr>
      </p:pic>
      <p:pic>
        <p:nvPicPr>
          <p:cNvPr id="57351" name="Picture 7" descr="TBU_0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2513013" y="2238375"/>
            <a:ext cx="1973262" cy="1651000"/>
          </a:xfrm>
          <a:noFill/>
        </p:spPr>
      </p:pic>
      <p:pic>
        <p:nvPicPr>
          <p:cNvPr id="57352" name="Picture 8" descr="TBU_0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5175" y="2536825"/>
            <a:ext cx="1974850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9" descr="TBU_0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32575" y="2536825"/>
            <a:ext cx="1974850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457200" y="319088"/>
            <a:ext cx="822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TW" b="1">
                <a:solidFill>
                  <a:schemeClr val="tx2"/>
                </a:solidFill>
              </a:rPr>
              <a:t>Tear film break up viewed with fluorescein stain on a patient with dry eye</a:t>
            </a: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990600" y="2185988"/>
            <a:ext cx="990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TW" sz="1200" b="1">
                <a:solidFill>
                  <a:schemeClr val="tx2"/>
                </a:solidFill>
              </a:rPr>
              <a:t>0 seconds</a:t>
            </a:r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3048000" y="2185988"/>
            <a:ext cx="914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TW" sz="1200" b="1">
                <a:solidFill>
                  <a:schemeClr val="tx2"/>
                </a:solidFill>
              </a:rPr>
              <a:t>1 second</a:t>
            </a: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5105400" y="2185988"/>
            <a:ext cx="1066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TW" sz="1200" b="1">
                <a:solidFill>
                  <a:schemeClr val="tx2"/>
                </a:solidFill>
              </a:rPr>
              <a:t>2 seconds</a:t>
            </a:r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7239000" y="2185988"/>
            <a:ext cx="990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TW" sz="1200" b="1">
                <a:solidFill>
                  <a:schemeClr val="tx2"/>
                </a:solidFill>
              </a:rPr>
              <a:t>3 seconds</a:t>
            </a:r>
          </a:p>
        </p:txBody>
      </p:sp>
      <p:sp>
        <p:nvSpPr>
          <p:cNvPr id="57359" name="Text Box 15"/>
          <p:cNvSpPr txBox="1">
            <a:spLocks noChangeArrowheads="1"/>
          </p:cNvSpPr>
          <p:nvPr/>
        </p:nvSpPr>
        <p:spPr bwMode="auto">
          <a:xfrm>
            <a:off x="5105400" y="4060825"/>
            <a:ext cx="1143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TW" sz="1200" b="1">
                <a:solidFill>
                  <a:schemeClr val="tx2"/>
                </a:solidFill>
              </a:rPr>
              <a:t>6 seconds</a:t>
            </a:r>
          </a:p>
        </p:txBody>
      </p:sp>
      <p:sp>
        <p:nvSpPr>
          <p:cNvPr id="57360" name="Text Box 16"/>
          <p:cNvSpPr txBox="1">
            <a:spLocks noChangeArrowheads="1"/>
          </p:cNvSpPr>
          <p:nvPr/>
        </p:nvSpPr>
        <p:spPr bwMode="auto">
          <a:xfrm>
            <a:off x="990600" y="4060825"/>
            <a:ext cx="106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TW" sz="1200" b="1">
                <a:solidFill>
                  <a:schemeClr val="tx2"/>
                </a:solidFill>
              </a:rPr>
              <a:t>4 seconds</a:t>
            </a:r>
          </a:p>
        </p:txBody>
      </p:sp>
      <p:sp>
        <p:nvSpPr>
          <p:cNvPr id="57361" name="Text Box 17"/>
          <p:cNvSpPr txBox="1">
            <a:spLocks noChangeArrowheads="1"/>
          </p:cNvSpPr>
          <p:nvPr/>
        </p:nvSpPr>
        <p:spPr bwMode="auto">
          <a:xfrm>
            <a:off x="3048000" y="4060825"/>
            <a:ext cx="106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TW" sz="1200" b="1">
                <a:solidFill>
                  <a:schemeClr val="tx2"/>
                </a:solidFill>
              </a:rPr>
              <a:t>5 seconds</a:t>
            </a:r>
          </a:p>
        </p:txBody>
      </p:sp>
      <p:sp>
        <p:nvSpPr>
          <p:cNvPr id="57362" name="Text Box 18"/>
          <p:cNvSpPr txBox="1">
            <a:spLocks noChangeArrowheads="1"/>
          </p:cNvSpPr>
          <p:nvPr/>
        </p:nvSpPr>
        <p:spPr bwMode="auto">
          <a:xfrm>
            <a:off x="7162800" y="4060825"/>
            <a:ext cx="106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TW" sz="1200" b="1">
                <a:solidFill>
                  <a:schemeClr val="tx2"/>
                </a:solidFill>
              </a:rPr>
              <a:t>16 seconds</a:t>
            </a:r>
          </a:p>
        </p:txBody>
      </p:sp>
      <p:pic>
        <p:nvPicPr>
          <p:cNvPr id="57363" name="Picture 19" descr="TBU_0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3400" y="4724400"/>
            <a:ext cx="3081338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4191000" y="4876800"/>
            <a:ext cx="419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TW">
                <a:solidFill>
                  <a:schemeClr val="tx2"/>
                </a:solidFill>
              </a:rPr>
              <a:t>Tear film break up is indicated by the dark areas that appear on the cornea</a:t>
            </a:r>
          </a:p>
        </p:txBody>
      </p:sp>
      <p:sp>
        <p:nvSpPr>
          <p:cNvPr id="57365" name="Line 21"/>
          <p:cNvSpPr>
            <a:spLocks noChangeShapeType="1"/>
          </p:cNvSpPr>
          <p:nvPr/>
        </p:nvSpPr>
        <p:spPr bwMode="auto">
          <a:xfrm flipH="1">
            <a:off x="2971800" y="5105400"/>
            <a:ext cx="1219200" cy="381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7366" name="Oval 22"/>
          <p:cNvSpPr>
            <a:spLocks noChangeArrowheads="1"/>
          </p:cNvSpPr>
          <p:nvPr/>
        </p:nvSpPr>
        <p:spPr bwMode="auto">
          <a:xfrm>
            <a:off x="6934200" y="3276600"/>
            <a:ext cx="1676400" cy="1219200"/>
          </a:xfrm>
          <a:prstGeom prst="ellipse">
            <a:avLst/>
          </a:prstGeom>
          <a:noFill/>
          <a:ln w="508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7367" name="Line 23"/>
          <p:cNvSpPr>
            <a:spLocks noChangeShapeType="1"/>
          </p:cNvSpPr>
          <p:nvPr/>
        </p:nvSpPr>
        <p:spPr bwMode="auto">
          <a:xfrm flipH="1">
            <a:off x="6934200" y="4419600"/>
            <a:ext cx="457200" cy="381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3762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rgbClr val="FFFF00"/>
                </a:solidFill>
              </a:rPr>
              <a:t>Ocular Surface Staining</a:t>
            </a:r>
            <a:br>
              <a:rPr lang="en-US" altLang="zh-TW" sz="4000" dirty="0" smtClean="0">
                <a:solidFill>
                  <a:srgbClr val="FFFF00"/>
                </a:solidFill>
              </a:rPr>
            </a:br>
            <a:endParaRPr lang="en-US" altLang="zh-TW" sz="4000" dirty="0" smtClean="0">
              <a:solidFill>
                <a:srgbClr val="FFFF00"/>
              </a:solidFill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TW" sz="2800" dirty="0" smtClean="0"/>
              <a:t>The </a:t>
            </a:r>
            <a:r>
              <a:rPr lang="en-US" altLang="zh-TW" sz="2800" dirty="0" err="1" smtClean="0"/>
              <a:t>conjunctival</a:t>
            </a:r>
            <a:r>
              <a:rPr lang="en-US" altLang="zh-TW" sz="2800" dirty="0" smtClean="0"/>
              <a:t> (</a:t>
            </a:r>
            <a:r>
              <a:rPr lang="en-US" altLang="zh-TW" sz="2800" dirty="0" smtClean="0">
                <a:solidFill>
                  <a:srgbClr val="FFFF00"/>
                </a:solidFill>
              </a:rPr>
              <a:t>rose </a:t>
            </a:r>
            <a:r>
              <a:rPr lang="en-US" altLang="zh-TW" sz="2800" dirty="0" err="1" smtClean="0">
                <a:solidFill>
                  <a:srgbClr val="FFFF00"/>
                </a:solidFill>
              </a:rPr>
              <a:t>bengal</a:t>
            </a:r>
            <a:r>
              <a:rPr lang="en-US" altLang="zh-TW" sz="2800" dirty="0" smtClean="0"/>
              <a:t>) and corneal (</a:t>
            </a:r>
            <a:r>
              <a:rPr lang="en-US" altLang="zh-TW" sz="2800" dirty="0" err="1" smtClean="0">
                <a:solidFill>
                  <a:srgbClr val="FFFF00"/>
                </a:solidFill>
              </a:rPr>
              <a:t>fluorescein</a:t>
            </a:r>
            <a:r>
              <a:rPr lang="en-US" altLang="zh-TW" sz="2800" dirty="0" smtClean="0"/>
              <a:t>) staining measurements were graded from </a:t>
            </a:r>
            <a:r>
              <a:rPr lang="en-US" altLang="zh-TW" sz="2800" dirty="0" smtClean="0">
                <a:solidFill>
                  <a:srgbClr val="FFFF00"/>
                </a:solidFill>
              </a:rPr>
              <a:t>0 (none) to 3 (severe</a:t>
            </a:r>
            <a:r>
              <a:rPr lang="en-US" altLang="zh-TW" sz="2800" dirty="0" smtClean="0"/>
              <a:t>) based on the amount of staining when compared to the Oxford Scheme of ocular surface staining.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800" dirty="0" smtClean="0"/>
              <a:t>The </a:t>
            </a:r>
            <a:r>
              <a:rPr lang="en-US" altLang="zh-TW" sz="2800" dirty="0" smtClean="0">
                <a:solidFill>
                  <a:srgbClr val="FFFF00"/>
                </a:solidFill>
              </a:rPr>
              <a:t>conjunctiva </a:t>
            </a:r>
            <a:r>
              <a:rPr lang="en-US" altLang="zh-TW" sz="2800" dirty="0" smtClean="0"/>
              <a:t>was divided into </a:t>
            </a:r>
            <a:r>
              <a:rPr lang="en-US" altLang="zh-TW" sz="2800" dirty="0" smtClean="0">
                <a:solidFill>
                  <a:srgbClr val="FFFF00"/>
                </a:solidFill>
              </a:rPr>
              <a:t>entire </a:t>
            </a:r>
            <a:r>
              <a:rPr lang="en-US" altLang="zh-TW" sz="2800" dirty="0" smtClean="0">
                <a:solidFill>
                  <a:srgbClr val="FFFF00"/>
                </a:solidFill>
              </a:rPr>
              <a:t>, </a:t>
            </a:r>
            <a:r>
              <a:rPr lang="en-US" altLang="zh-TW" sz="2800" dirty="0" smtClean="0">
                <a:solidFill>
                  <a:srgbClr val="FFFF00"/>
                </a:solidFill>
              </a:rPr>
              <a:t>superior, inferior, nasal and temporal</a:t>
            </a:r>
            <a:r>
              <a:rPr lang="en-US" altLang="zh-TW" sz="2800" dirty="0" smtClean="0"/>
              <a:t> quadrants of bulbar conjunctiva.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800" dirty="0" smtClean="0"/>
              <a:t>The </a:t>
            </a:r>
            <a:r>
              <a:rPr lang="en-US" altLang="zh-TW" sz="2800" dirty="0" smtClean="0">
                <a:solidFill>
                  <a:srgbClr val="FFFF00"/>
                </a:solidFill>
              </a:rPr>
              <a:t>cornea</a:t>
            </a:r>
            <a:r>
              <a:rPr lang="en-US" altLang="zh-TW" sz="2800" dirty="0" smtClean="0"/>
              <a:t> was divided into </a:t>
            </a:r>
            <a:r>
              <a:rPr lang="en-US" altLang="zh-TW" sz="2800" dirty="0" smtClean="0">
                <a:solidFill>
                  <a:srgbClr val="FFFF00"/>
                </a:solidFill>
              </a:rPr>
              <a:t>the central cornea the superior, inferior, nasal, and temporal quadrants</a:t>
            </a:r>
            <a:r>
              <a:rPr lang="en-US" altLang="zh-TW" sz="2800" dirty="0" smtClean="0"/>
              <a:t>, similar to the segments suggested at the National Eye Institute Industry Workshop.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46088" y="5572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rgbClr val="FFFF00"/>
                </a:solidFill>
              </a:rPr>
              <a:t>Corneal sensation</a:t>
            </a:r>
            <a:br>
              <a:rPr lang="en-US" altLang="zh-TW" sz="4000" dirty="0" smtClean="0">
                <a:solidFill>
                  <a:srgbClr val="FFFF00"/>
                </a:solidFill>
              </a:rPr>
            </a:br>
            <a:endParaRPr lang="en-US" altLang="zh-TW" sz="4000" dirty="0" smtClean="0">
              <a:solidFill>
                <a:srgbClr val="FFFF00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1484313"/>
            <a:ext cx="82296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TW" sz="2400" dirty="0" smtClean="0"/>
              <a:t>The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Cochet</a:t>
            </a:r>
            <a:r>
              <a:rPr lang="en-US" altLang="zh-TW" sz="2400" dirty="0" smtClean="0">
                <a:solidFill>
                  <a:srgbClr val="FFFF00"/>
                </a:solidFill>
              </a:rPr>
              <a:t>-Bonnet corneal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aesthesiometer</a:t>
            </a:r>
            <a:r>
              <a:rPr lang="en-US" altLang="zh-TW" sz="2400" dirty="0" smtClean="0">
                <a:solidFill>
                  <a:srgbClr val="FFFF00"/>
                </a:solidFill>
              </a:rPr>
              <a:t> </a:t>
            </a:r>
            <a:r>
              <a:rPr lang="en-US" altLang="zh-TW" sz="2400" dirty="0" smtClean="0"/>
              <a:t>was used to assess corneal sensation.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400" dirty="0" smtClean="0"/>
              <a:t>It consists of a </a:t>
            </a:r>
            <a:r>
              <a:rPr lang="en-US" altLang="zh-TW" sz="2400" dirty="0" smtClean="0">
                <a:solidFill>
                  <a:srgbClr val="FFFF00"/>
                </a:solidFill>
              </a:rPr>
              <a:t>thin 6.0-cm adjustable nylon monofilament </a:t>
            </a:r>
            <a:r>
              <a:rPr lang="en-US" altLang="zh-TW" sz="2400" dirty="0" smtClean="0"/>
              <a:t>touching the cornea. The filament is soft when fully extended and becomes firm when retracted into the </a:t>
            </a:r>
            <a:r>
              <a:rPr lang="en-US" altLang="zh-TW" sz="2400" dirty="0" err="1" smtClean="0"/>
              <a:t>handpiece</a:t>
            </a:r>
            <a:r>
              <a:rPr lang="en-US" altLang="zh-TW" sz="2400" dirty="0" smtClean="0"/>
              <a:t>, creating a pressure gradient that ranges from 11 to 200 mg/mm</a:t>
            </a:r>
            <a:r>
              <a:rPr lang="en-US" altLang="zh-TW" sz="2400" baseline="30000" dirty="0" smtClean="0"/>
              <a:t>2</a:t>
            </a:r>
            <a:r>
              <a:rPr lang="en-US" altLang="zh-TW" sz="2400" dirty="0" smtClean="0"/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400" dirty="0" smtClean="0"/>
              <a:t>To measure corneal sensation, </a:t>
            </a:r>
            <a:r>
              <a:rPr lang="en-US" altLang="zh-TW" sz="2400" dirty="0" smtClean="0">
                <a:solidFill>
                  <a:srgbClr val="FFFF00"/>
                </a:solidFill>
              </a:rPr>
              <a:t>the filament is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applanated</a:t>
            </a:r>
            <a:r>
              <a:rPr lang="en-US" altLang="zh-TW" sz="2400" dirty="0" smtClean="0">
                <a:solidFill>
                  <a:srgbClr val="FFFF00"/>
                </a:solidFill>
              </a:rPr>
              <a:t> against the corneal surface perpendicularly until a small bend is noted</a:t>
            </a:r>
            <a:r>
              <a:rPr lang="en-US" altLang="zh-TW" sz="2400" dirty="0" smtClean="0"/>
              <a:t>; subsequently, the filament is retracted until the patient feels it. </a:t>
            </a:r>
            <a:r>
              <a:rPr lang="en-US" altLang="zh-TW" sz="2400" dirty="0" smtClean="0">
                <a:solidFill>
                  <a:srgbClr val="FFFF00"/>
                </a:solidFill>
              </a:rPr>
              <a:t>The length of the filament at this point is the numeric measurement of corneal sensation.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400" dirty="0" smtClean="0">
                <a:solidFill>
                  <a:srgbClr val="FFFF00"/>
                </a:solidFill>
              </a:rPr>
              <a:t>The higher the number obtained, the more sensitive the cornea</a:t>
            </a:r>
            <a:r>
              <a:rPr lang="en-US" altLang="zh-TW" sz="24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rgbClr val="FFFF00"/>
                </a:solidFill>
              </a:rPr>
              <a:t>SUBJECTIVE DRY EYE SYMPTOMS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TW" sz="2800" smtClean="0"/>
              <a:t>Subjective symptoms were evaluated using the Ocular Surface Disease Index (OSDI) questionnaire, which is a reliable and validated </a:t>
            </a:r>
            <a:r>
              <a:rPr lang="en-US" altLang="zh-TW" sz="2800" smtClean="0">
                <a:solidFill>
                  <a:srgbClr val="FFFF00"/>
                </a:solidFill>
              </a:rPr>
              <a:t>12-item questionnaire </a:t>
            </a:r>
            <a:r>
              <a:rPr lang="en-US" altLang="zh-TW" sz="2800" smtClean="0"/>
              <a:t>used to assess </a:t>
            </a:r>
            <a:r>
              <a:rPr lang="en-US" altLang="zh-TW" sz="2800" smtClean="0">
                <a:solidFill>
                  <a:srgbClr val="FFFF00"/>
                </a:solidFill>
              </a:rPr>
              <a:t>subjective symptoms in ocular surface diseases and the impact on visual functioning.</a:t>
            </a:r>
          </a:p>
          <a:p>
            <a:pPr eaLnBrk="1" hangingPunct="1">
              <a:lnSpc>
                <a:spcPct val="80000"/>
              </a:lnSpc>
            </a:pPr>
            <a:endParaRPr lang="en-US" altLang="zh-TW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2800" i="1" smtClean="0"/>
              <a:t>   </a:t>
            </a:r>
            <a:r>
              <a:rPr lang="en-US" altLang="zh-TW" sz="2000" b="1" smtClean="0">
                <a:latin typeface="Barmeno-Bold" charset="0"/>
              </a:rPr>
              <a:t>Reference: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2000" b="1" smtClean="0">
                <a:latin typeface="Barmeno-Bold" charset="0"/>
              </a:rPr>
              <a:t>    1. </a:t>
            </a:r>
            <a:r>
              <a:rPr lang="en-US" altLang="zh-TW" sz="2000" smtClean="0">
                <a:latin typeface="Barmeno-Regular" charset="0"/>
              </a:rPr>
              <a:t>Schiffman RM, Christianson MD, Jacobsen G, Hirsch JD, Reis BL.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2000" smtClean="0">
                <a:latin typeface="Barmeno-Regular" charset="0"/>
              </a:rPr>
              <a:t>        Reliability and validity of the Ocular Surface Disease Index. Arch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2000" smtClean="0">
                <a:latin typeface="Barmeno-Regular" charset="0"/>
              </a:rPr>
              <a:t>        Ophthalmol. 2000;118:615-621.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TW" sz="2000" smtClean="0">
                <a:latin typeface="Barmeno-Regular" charset="0"/>
              </a:rPr>
              <a:t>    </a:t>
            </a:r>
            <a:r>
              <a:rPr lang="en-US" altLang="zh-TW" sz="2000" b="1" smtClean="0">
                <a:latin typeface="Barmeno-Bold" charset="0"/>
              </a:rPr>
              <a:t>2. </a:t>
            </a:r>
            <a:r>
              <a:rPr lang="en-US" altLang="zh-TW" sz="2000" smtClean="0">
                <a:latin typeface="Barmeno-Regular" charset="0"/>
              </a:rPr>
              <a:t>Data on file, Allergan,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336550"/>
            <a:ext cx="6624638" cy="618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5113"/>
            <a:ext cx="8640763" cy="643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403350" y="1022350"/>
            <a:ext cx="6294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3200"/>
              <a:t>1. </a:t>
            </a:r>
            <a:r>
              <a:rPr lang="en-US" altLang="zh-TW" sz="3200">
                <a:solidFill>
                  <a:srgbClr val="FFFF00"/>
                </a:solidFill>
              </a:rPr>
              <a:t>Preoperative demographic data</a:t>
            </a:r>
          </a:p>
        </p:txBody>
      </p:sp>
      <p:sp>
        <p:nvSpPr>
          <p:cNvPr id="2052" name="AutoShape 4"/>
          <p:cNvSpPr>
            <a:spLocks noChangeAspect="1" noChangeArrowheads="1" noTextEdit="1"/>
          </p:cNvSpPr>
          <p:nvPr/>
        </p:nvSpPr>
        <p:spPr bwMode="auto">
          <a:xfrm>
            <a:off x="1066800" y="1530350"/>
            <a:ext cx="6726238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53" name="Rectangle 33"/>
          <p:cNvSpPr>
            <a:spLocks noChangeArrowheads="1"/>
          </p:cNvSpPr>
          <p:nvPr/>
        </p:nvSpPr>
        <p:spPr bwMode="auto">
          <a:xfrm>
            <a:off x="1066800" y="1212850"/>
            <a:ext cx="1905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54" name="Rectangle 34"/>
          <p:cNvSpPr>
            <a:spLocks noChangeArrowheads="1"/>
          </p:cNvSpPr>
          <p:nvPr/>
        </p:nvSpPr>
        <p:spPr bwMode="auto">
          <a:xfrm>
            <a:off x="2333625" y="1212850"/>
            <a:ext cx="1905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55" name="Rectangle 35"/>
          <p:cNvSpPr>
            <a:spLocks noChangeArrowheads="1"/>
          </p:cNvSpPr>
          <p:nvPr/>
        </p:nvSpPr>
        <p:spPr bwMode="auto">
          <a:xfrm>
            <a:off x="4148138" y="1212850"/>
            <a:ext cx="1905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56" name="Rectangle 36"/>
          <p:cNvSpPr>
            <a:spLocks noChangeArrowheads="1"/>
          </p:cNvSpPr>
          <p:nvPr/>
        </p:nvSpPr>
        <p:spPr bwMode="auto">
          <a:xfrm>
            <a:off x="6015038" y="1212850"/>
            <a:ext cx="17462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57" name="Rectangle 37"/>
          <p:cNvSpPr>
            <a:spLocks noChangeArrowheads="1"/>
          </p:cNvSpPr>
          <p:nvPr/>
        </p:nvSpPr>
        <p:spPr bwMode="auto">
          <a:xfrm>
            <a:off x="7775575" y="1212850"/>
            <a:ext cx="17463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58" name="Line 51"/>
          <p:cNvSpPr>
            <a:spLocks noChangeShapeType="1"/>
          </p:cNvSpPr>
          <p:nvPr/>
        </p:nvSpPr>
        <p:spPr bwMode="auto">
          <a:xfrm>
            <a:off x="7793038" y="1212850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59" name="Rectangle 52"/>
          <p:cNvSpPr>
            <a:spLocks noChangeArrowheads="1"/>
          </p:cNvSpPr>
          <p:nvPr/>
        </p:nvSpPr>
        <p:spPr bwMode="auto">
          <a:xfrm>
            <a:off x="7793038" y="1212850"/>
            <a:ext cx="19050" cy="1905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60" name="Text Box 74"/>
          <p:cNvSpPr txBox="1">
            <a:spLocks noChangeArrowheads="1"/>
          </p:cNvSpPr>
          <p:nvPr/>
        </p:nvSpPr>
        <p:spPr bwMode="auto">
          <a:xfrm>
            <a:off x="1763713" y="6199188"/>
            <a:ext cx="5780087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b="1"/>
              <a:t>IL: intralase group; MK: microkeratome group.</a:t>
            </a:r>
          </a:p>
        </p:txBody>
      </p:sp>
      <p:sp>
        <p:nvSpPr>
          <p:cNvPr id="94283" name="Rectangle 75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 err="1" smtClean="0">
                <a:solidFill>
                  <a:srgbClr val="FFFF00"/>
                </a:solidFill>
              </a:rPr>
              <a:t>Resuts</a:t>
            </a:r>
            <a:endParaRPr lang="en-US" altLang="zh-TW" dirty="0" smtClean="0">
              <a:solidFill>
                <a:srgbClr val="FFFF00"/>
              </a:solidFill>
            </a:endParaRPr>
          </a:p>
        </p:txBody>
      </p:sp>
      <p:graphicFrame>
        <p:nvGraphicFramePr>
          <p:cNvPr id="2050" name="Object 77"/>
          <p:cNvGraphicFramePr>
            <a:graphicFrameLocks noChangeAspect="1"/>
          </p:cNvGraphicFramePr>
          <p:nvPr>
            <p:ph idx="1"/>
          </p:nvPr>
        </p:nvGraphicFramePr>
        <p:xfrm>
          <a:off x="1619250" y="1749425"/>
          <a:ext cx="6048375" cy="4368800"/>
        </p:xfrm>
        <a:graphic>
          <a:graphicData uri="http://schemas.openxmlformats.org/presentationml/2006/ole">
            <p:oleObj spid="_x0000_s2050" name="工作表" r:id="rId3" imgW="3638751" imgH="262890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0" y="1274763"/>
            <a:ext cx="91440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Clinical Experience of </a:t>
            </a:r>
          </a:p>
          <a:p>
            <a:pPr algn="ctr">
              <a:defRPr/>
            </a:pPr>
            <a:r>
              <a:rPr lang="en-US" altLang="zh-TW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Multifocal VS Monovision Laser Ablation with Wavefront-guided </a:t>
            </a:r>
          </a:p>
          <a:p>
            <a:pPr algn="ctr">
              <a:defRPr/>
            </a:pPr>
            <a:r>
              <a:rPr lang="en-US" altLang="zh-TW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Visx Star S4</a:t>
            </a:r>
            <a:r>
              <a:rPr lang="en-US" altLang="zh-TW" sz="4000" b="1">
                <a:solidFill>
                  <a:srgbClr val="FFFF00"/>
                </a:solidFill>
                <a:latin typeface="Verdana" pitchFamily="34" charset="0"/>
                <a:ea typeface="normal verdana"/>
                <a:cs typeface="normal verdana"/>
              </a:rPr>
              <a:t> </a:t>
            </a:r>
          </a:p>
          <a:p>
            <a:pPr algn="ctr">
              <a:defRPr/>
            </a:pPr>
            <a:endParaRPr lang="en-US" altLang="zh-TW" sz="4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763713" y="4076700"/>
            <a:ext cx="5265737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>
                <a:cs typeface="Arial" pitchFamily="34" charset="0"/>
              </a:rPr>
              <a:t>David Chao-Ki Chang, MD PhD</a:t>
            </a:r>
          </a:p>
          <a:p>
            <a:r>
              <a:rPr lang="en-US" altLang="zh-TW" sz="2800" b="1">
                <a:latin typeface="Times New Roman" pitchFamily="18" charset="0"/>
              </a:rPr>
              <a:t>Taipei Nobel  Eye Clinic , Taiwan</a:t>
            </a:r>
            <a:endParaRPr lang="en-US" altLang="zh-TW" sz="2800" b="1">
              <a:cs typeface="Arial" pitchFamily="34" charset="0"/>
            </a:endParaRPr>
          </a:p>
          <a:p>
            <a:endParaRPr lang="en-US" altLang="zh-TW" sz="2400" b="1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858838" y="2781300"/>
            <a:ext cx="7372350" cy="6619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" name="AutoShape 3"/>
          <p:cNvSpPr>
            <a:spLocks noChangeAspect="1" noChangeArrowheads="1" noTextEdit="1"/>
          </p:cNvSpPr>
          <p:nvPr/>
        </p:nvSpPr>
        <p:spPr bwMode="auto">
          <a:xfrm>
            <a:off x="1023938" y="765175"/>
            <a:ext cx="6726237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066800" y="1212850"/>
            <a:ext cx="1905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333625" y="1212850"/>
            <a:ext cx="1905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4148138" y="1212850"/>
            <a:ext cx="1905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6015038" y="1212850"/>
            <a:ext cx="17462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7775575" y="1212850"/>
            <a:ext cx="17463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7793038" y="1212850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7793038" y="1212850"/>
            <a:ext cx="19050" cy="1905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649413" y="5484813"/>
            <a:ext cx="47402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1600" b="1">
                <a:latin typeface="Times New Roman" pitchFamily="18" charset="0"/>
              </a:rPr>
              <a:t>FS: femtosecond group; MK: microkeratome group.</a:t>
            </a:r>
          </a:p>
        </p:txBody>
      </p:sp>
      <p:sp>
        <p:nvSpPr>
          <p:cNvPr id="3086" name="AutoShape 14"/>
          <p:cNvSpPr>
            <a:spLocks noChangeAspect="1" noChangeArrowheads="1" noTextEdit="1"/>
          </p:cNvSpPr>
          <p:nvPr/>
        </p:nvSpPr>
        <p:spPr bwMode="auto">
          <a:xfrm>
            <a:off x="858838" y="1447800"/>
            <a:ext cx="7372350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858838" y="1447800"/>
            <a:ext cx="7372350" cy="33655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858838" y="1773238"/>
            <a:ext cx="7372350" cy="349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885825" y="2133600"/>
            <a:ext cx="7372350" cy="33813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858838" y="2435225"/>
            <a:ext cx="7372350" cy="336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auto">
          <a:xfrm>
            <a:off x="858838" y="3409950"/>
            <a:ext cx="7372350" cy="336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858838" y="3733800"/>
            <a:ext cx="7372350" cy="33813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858838" y="4059238"/>
            <a:ext cx="7372350" cy="336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06" name="Rectangle 34"/>
          <p:cNvSpPr>
            <a:spLocks noChangeArrowheads="1"/>
          </p:cNvSpPr>
          <p:nvPr/>
        </p:nvSpPr>
        <p:spPr bwMode="auto">
          <a:xfrm>
            <a:off x="858838" y="4383088"/>
            <a:ext cx="7372350" cy="338137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909638" y="1497013"/>
            <a:ext cx="39306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Table 1. Preoperative demographic data</a:t>
            </a:r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5127625" y="1822450"/>
            <a:ext cx="2365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6429375" y="1822450"/>
            <a:ext cx="3508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7424738" y="1830388"/>
            <a:ext cx="627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11" name="Rectangle 39"/>
          <p:cNvSpPr>
            <a:spLocks noChangeArrowheads="1"/>
          </p:cNvSpPr>
          <p:nvPr/>
        </p:nvSpPr>
        <p:spPr bwMode="auto">
          <a:xfrm>
            <a:off x="909638" y="2160588"/>
            <a:ext cx="1362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Patient number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12" name="Rectangle 40"/>
          <p:cNvSpPr>
            <a:spLocks noChangeArrowheads="1"/>
          </p:cNvSpPr>
          <p:nvPr/>
        </p:nvSpPr>
        <p:spPr bwMode="auto">
          <a:xfrm>
            <a:off x="5151438" y="216058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44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6503988" y="216058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43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7554913" y="2184400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0.91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909638" y="2484438"/>
            <a:ext cx="34144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Age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auto">
          <a:xfrm>
            <a:off x="4713288" y="2484438"/>
            <a:ext cx="92493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29.84±4.77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17" name="Rectangle 45"/>
          <p:cNvSpPr>
            <a:spLocks noChangeArrowheads="1"/>
          </p:cNvSpPr>
          <p:nvPr/>
        </p:nvSpPr>
        <p:spPr bwMode="auto">
          <a:xfrm>
            <a:off x="6065838" y="2484438"/>
            <a:ext cx="92493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29.22±5.29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18" name="Rectangle 46"/>
          <p:cNvSpPr>
            <a:spLocks noChangeArrowheads="1"/>
          </p:cNvSpPr>
          <p:nvPr/>
        </p:nvSpPr>
        <p:spPr bwMode="auto">
          <a:xfrm>
            <a:off x="7554913" y="2509838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0.57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909638" y="2835275"/>
            <a:ext cx="6620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Gender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20" name="Rectangle 48"/>
          <p:cNvSpPr>
            <a:spLocks noChangeArrowheads="1"/>
          </p:cNvSpPr>
          <p:nvPr/>
        </p:nvSpPr>
        <p:spPr bwMode="auto">
          <a:xfrm>
            <a:off x="3900488" y="2809875"/>
            <a:ext cx="577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female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5151438" y="28098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33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auto">
          <a:xfrm>
            <a:off x="6503988" y="28098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29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23" name="Rectangle 51"/>
          <p:cNvSpPr>
            <a:spLocks noChangeArrowheads="1"/>
          </p:cNvSpPr>
          <p:nvPr/>
        </p:nvSpPr>
        <p:spPr bwMode="auto">
          <a:xfrm>
            <a:off x="7554913" y="2835275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0.34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auto">
          <a:xfrm>
            <a:off x="4059238" y="3133725"/>
            <a:ext cx="419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male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25" name="Rectangle 53"/>
          <p:cNvSpPr>
            <a:spLocks noChangeArrowheads="1"/>
          </p:cNvSpPr>
          <p:nvPr/>
        </p:nvSpPr>
        <p:spPr bwMode="auto">
          <a:xfrm>
            <a:off x="5151438" y="313372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10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26" name="Rectangle 54"/>
          <p:cNvSpPr>
            <a:spLocks noChangeArrowheads="1"/>
          </p:cNvSpPr>
          <p:nvPr/>
        </p:nvSpPr>
        <p:spPr bwMode="auto">
          <a:xfrm>
            <a:off x="6503988" y="313372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15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27" name="Rectangle 55"/>
          <p:cNvSpPr>
            <a:spLocks noChangeArrowheads="1"/>
          </p:cNvSpPr>
          <p:nvPr/>
        </p:nvSpPr>
        <p:spPr bwMode="auto">
          <a:xfrm>
            <a:off x="909638" y="3459163"/>
            <a:ext cx="299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SE (spherical equivalent, diopters)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28" name="Rectangle 56"/>
          <p:cNvSpPr>
            <a:spLocks noChangeArrowheads="1"/>
          </p:cNvSpPr>
          <p:nvPr/>
        </p:nvSpPr>
        <p:spPr bwMode="auto">
          <a:xfrm>
            <a:off x="4764088" y="3459163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7.82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29" name="Rectangle 57"/>
          <p:cNvSpPr>
            <a:spLocks noChangeArrowheads="1"/>
          </p:cNvSpPr>
          <p:nvPr/>
        </p:nvSpPr>
        <p:spPr bwMode="auto">
          <a:xfrm>
            <a:off x="5202238" y="3484563"/>
            <a:ext cx="10419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30" name="Rectangle 58"/>
          <p:cNvSpPr>
            <a:spLocks noChangeArrowheads="1"/>
          </p:cNvSpPr>
          <p:nvPr/>
        </p:nvSpPr>
        <p:spPr bwMode="auto">
          <a:xfrm>
            <a:off x="5340350" y="3459163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3.35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auto">
          <a:xfrm>
            <a:off x="6115050" y="3459163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5.62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auto">
          <a:xfrm>
            <a:off x="6553200" y="3484563"/>
            <a:ext cx="1031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auto">
          <a:xfrm>
            <a:off x="6691313" y="3459163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2.00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auto">
          <a:xfrm>
            <a:off x="7405688" y="3459163"/>
            <a:ext cx="73257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&lt;0.01** 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35" name="Rectangle 63"/>
          <p:cNvSpPr>
            <a:spLocks noChangeArrowheads="1"/>
          </p:cNvSpPr>
          <p:nvPr/>
        </p:nvSpPr>
        <p:spPr bwMode="auto">
          <a:xfrm>
            <a:off x="909638" y="3784600"/>
            <a:ext cx="15097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Sphere (diopters)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36" name="Rectangle 64"/>
          <p:cNvSpPr>
            <a:spLocks noChangeArrowheads="1"/>
          </p:cNvSpPr>
          <p:nvPr/>
        </p:nvSpPr>
        <p:spPr bwMode="auto">
          <a:xfrm>
            <a:off x="4764088" y="3784600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7.33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37" name="Rectangle 65"/>
          <p:cNvSpPr>
            <a:spLocks noChangeArrowheads="1"/>
          </p:cNvSpPr>
          <p:nvPr/>
        </p:nvSpPr>
        <p:spPr bwMode="auto">
          <a:xfrm>
            <a:off x="5202238" y="3808413"/>
            <a:ext cx="10419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auto">
          <a:xfrm>
            <a:off x="5340350" y="3784600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3.23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>
            <a:off x="6115050" y="3784600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5.13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6553200" y="3808413"/>
            <a:ext cx="1031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auto">
          <a:xfrm>
            <a:off x="6691313" y="3784600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1.97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auto">
          <a:xfrm>
            <a:off x="909638" y="4108450"/>
            <a:ext cx="201818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Astigmatism (</a:t>
            </a:r>
            <a:r>
              <a:rPr lang="en-US" altLang="zh-TW" sz="16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diopters</a:t>
            </a:r>
            <a:r>
              <a:rPr lang="en-US" altLang="zh-TW" sz="16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)</a:t>
            </a:r>
            <a:endParaRPr lang="en-US" altLang="zh-TW" sz="1600" dirty="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auto">
          <a:xfrm>
            <a:off x="4764088" y="4108450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0.98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auto">
          <a:xfrm>
            <a:off x="5202238" y="4133850"/>
            <a:ext cx="10419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auto">
          <a:xfrm>
            <a:off x="5340350" y="4108450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0.82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auto">
          <a:xfrm>
            <a:off x="6115050" y="4108450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1.00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auto">
          <a:xfrm>
            <a:off x="6553200" y="4133850"/>
            <a:ext cx="1031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auto">
          <a:xfrm>
            <a:off x="6691313" y="4108450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0.94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50" name="Rectangle 78"/>
          <p:cNvSpPr>
            <a:spLocks noChangeArrowheads="1"/>
          </p:cNvSpPr>
          <p:nvPr/>
        </p:nvSpPr>
        <p:spPr bwMode="auto">
          <a:xfrm>
            <a:off x="7546975" y="4108450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0.92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51" name="Rectangle 79"/>
          <p:cNvSpPr>
            <a:spLocks noChangeArrowheads="1"/>
          </p:cNvSpPr>
          <p:nvPr/>
        </p:nvSpPr>
        <p:spPr bwMode="auto">
          <a:xfrm>
            <a:off x="909638" y="4433888"/>
            <a:ext cx="2940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Mean keratometry measurements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52" name="Rectangle 80"/>
          <p:cNvSpPr>
            <a:spLocks noChangeArrowheads="1"/>
          </p:cNvSpPr>
          <p:nvPr/>
        </p:nvSpPr>
        <p:spPr bwMode="auto">
          <a:xfrm>
            <a:off x="4702175" y="4433888"/>
            <a:ext cx="45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42.63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53" name="Rectangle 81"/>
          <p:cNvSpPr>
            <a:spLocks noChangeArrowheads="1"/>
          </p:cNvSpPr>
          <p:nvPr/>
        </p:nvSpPr>
        <p:spPr bwMode="auto">
          <a:xfrm>
            <a:off x="5264150" y="4459288"/>
            <a:ext cx="1031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auto">
          <a:xfrm>
            <a:off x="5402263" y="4433888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4.35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55" name="Rectangle 83"/>
          <p:cNvSpPr>
            <a:spLocks noChangeArrowheads="1"/>
          </p:cNvSpPr>
          <p:nvPr/>
        </p:nvSpPr>
        <p:spPr bwMode="auto">
          <a:xfrm>
            <a:off x="6053138" y="4433888"/>
            <a:ext cx="45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43.00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56" name="Rectangle 84"/>
          <p:cNvSpPr>
            <a:spLocks noChangeArrowheads="1"/>
          </p:cNvSpPr>
          <p:nvPr/>
        </p:nvSpPr>
        <p:spPr bwMode="auto">
          <a:xfrm>
            <a:off x="6616700" y="4459288"/>
            <a:ext cx="1031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57" name="Rectangle 85"/>
          <p:cNvSpPr>
            <a:spLocks noChangeArrowheads="1"/>
          </p:cNvSpPr>
          <p:nvPr/>
        </p:nvSpPr>
        <p:spPr bwMode="auto">
          <a:xfrm>
            <a:off x="6754813" y="4433888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2.40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58" name="Rectangle 86"/>
          <p:cNvSpPr>
            <a:spLocks noChangeArrowheads="1"/>
          </p:cNvSpPr>
          <p:nvPr/>
        </p:nvSpPr>
        <p:spPr bwMode="auto">
          <a:xfrm>
            <a:off x="7540625" y="4433888"/>
            <a:ext cx="35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0.36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159" name="Rectangle 87"/>
          <p:cNvSpPr>
            <a:spLocks noChangeArrowheads="1"/>
          </p:cNvSpPr>
          <p:nvPr/>
        </p:nvSpPr>
        <p:spPr bwMode="auto">
          <a:xfrm>
            <a:off x="858838" y="1447800"/>
            <a:ext cx="1270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60" name="Rectangle 88"/>
          <p:cNvSpPr>
            <a:spLocks noChangeArrowheads="1"/>
          </p:cNvSpPr>
          <p:nvPr/>
        </p:nvSpPr>
        <p:spPr bwMode="auto">
          <a:xfrm>
            <a:off x="1760538" y="1447800"/>
            <a:ext cx="1270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61" name="Rectangle 89"/>
          <p:cNvSpPr>
            <a:spLocks noChangeArrowheads="1"/>
          </p:cNvSpPr>
          <p:nvPr/>
        </p:nvSpPr>
        <p:spPr bwMode="auto">
          <a:xfrm>
            <a:off x="4613275" y="1447800"/>
            <a:ext cx="1270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62" name="Rectangle 90"/>
          <p:cNvSpPr>
            <a:spLocks noChangeArrowheads="1"/>
          </p:cNvSpPr>
          <p:nvPr/>
        </p:nvSpPr>
        <p:spPr bwMode="auto">
          <a:xfrm>
            <a:off x="5915025" y="1447800"/>
            <a:ext cx="1270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63" name="Rectangle 91"/>
          <p:cNvSpPr>
            <a:spLocks noChangeArrowheads="1"/>
          </p:cNvSpPr>
          <p:nvPr/>
        </p:nvSpPr>
        <p:spPr bwMode="auto">
          <a:xfrm>
            <a:off x="7316788" y="1447800"/>
            <a:ext cx="1270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64" name="Rectangle 92"/>
          <p:cNvSpPr>
            <a:spLocks noChangeArrowheads="1"/>
          </p:cNvSpPr>
          <p:nvPr/>
        </p:nvSpPr>
        <p:spPr bwMode="auto">
          <a:xfrm>
            <a:off x="8218488" y="1447800"/>
            <a:ext cx="12700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65" name="Line 93"/>
          <p:cNvSpPr>
            <a:spLocks noChangeShapeType="1"/>
          </p:cNvSpPr>
          <p:nvPr/>
        </p:nvSpPr>
        <p:spPr bwMode="auto">
          <a:xfrm>
            <a:off x="858838" y="1773238"/>
            <a:ext cx="73723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auto">
          <a:xfrm>
            <a:off x="858838" y="1773238"/>
            <a:ext cx="7372350" cy="1111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auto">
          <a:xfrm>
            <a:off x="858838" y="2097088"/>
            <a:ext cx="7372350" cy="2540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68" name="Line 96"/>
          <p:cNvSpPr>
            <a:spLocks noChangeShapeType="1"/>
          </p:cNvSpPr>
          <p:nvPr/>
        </p:nvSpPr>
        <p:spPr bwMode="auto">
          <a:xfrm>
            <a:off x="858838" y="4721225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69" name="Rectangle 97"/>
          <p:cNvSpPr>
            <a:spLocks noChangeArrowheads="1"/>
          </p:cNvSpPr>
          <p:nvPr/>
        </p:nvSpPr>
        <p:spPr bwMode="auto">
          <a:xfrm>
            <a:off x="858838" y="4721225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70" name="Line 98"/>
          <p:cNvSpPr>
            <a:spLocks noChangeShapeType="1"/>
          </p:cNvSpPr>
          <p:nvPr/>
        </p:nvSpPr>
        <p:spPr bwMode="auto">
          <a:xfrm>
            <a:off x="1760538" y="4721225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71" name="Rectangle 99"/>
          <p:cNvSpPr>
            <a:spLocks noChangeArrowheads="1"/>
          </p:cNvSpPr>
          <p:nvPr/>
        </p:nvSpPr>
        <p:spPr bwMode="auto">
          <a:xfrm>
            <a:off x="1760538" y="4721225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72" name="Line 100"/>
          <p:cNvSpPr>
            <a:spLocks noChangeShapeType="1"/>
          </p:cNvSpPr>
          <p:nvPr/>
        </p:nvSpPr>
        <p:spPr bwMode="auto">
          <a:xfrm>
            <a:off x="4613275" y="4721225"/>
            <a:ext cx="1588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73" name="Rectangle 101"/>
          <p:cNvSpPr>
            <a:spLocks noChangeArrowheads="1"/>
          </p:cNvSpPr>
          <p:nvPr/>
        </p:nvSpPr>
        <p:spPr bwMode="auto">
          <a:xfrm>
            <a:off x="4613275" y="4721225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74" name="Line 102"/>
          <p:cNvSpPr>
            <a:spLocks noChangeShapeType="1"/>
          </p:cNvSpPr>
          <p:nvPr/>
        </p:nvSpPr>
        <p:spPr bwMode="auto">
          <a:xfrm>
            <a:off x="5915025" y="4721225"/>
            <a:ext cx="1588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75" name="Rectangle 103"/>
          <p:cNvSpPr>
            <a:spLocks noChangeArrowheads="1"/>
          </p:cNvSpPr>
          <p:nvPr/>
        </p:nvSpPr>
        <p:spPr bwMode="auto">
          <a:xfrm>
            <a:off x="5915025" y="4721225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76" name="Line 104"/>
          <p:cNvSpPr>
            <a:spLocks noChangeShapeType="1"/>
          </p:cNvSpPr>
          <p:nvPr/>
        </p:nvSpPr>
        <p:spPr bwMode="auto">
          <a:xfrm>
            <a:off x="7316788" y="4721225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77" name="Rectangle 105"/>
          <p:cNvSpPr>
            <a:spLocks noChangeArrowheads="1"/>
          </p:cNvSpPr>
          <p:nvPr/>
        </p:nvSpPr>
        <p:spPr bwMode="auto">
          <a:xfrm>
            <a:off x="7316788" y="4721225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78" name="Line 106"/>
          <p:cNvSpPr>
            <a:spLocks noChangeShapeType="1"/>
          </p:cNvSpPr>
          <p:nvPr/>
        </p:nvSpPr>
        <p:spPr bwMode="auto">
          <a:xfrm>
            <a:off x="8218488" y="4721225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79" name="Rectangle 107"/>
          <p:cNvSpPr>
            <a:spLocks noChangeArrowheads="1"/>
          </p:cNvSpPr>
          <p:nvPr/>
        </p:nvSpPr>
        <p:spPr bwMode="auto">
          <a:xfrm>
            <a:off x="8218488" y="4721225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80" name="Line 108"/>
          <p:cNvSpPr>
            <a:spLocks noChangeShapeType="1"/>
          </p:cNvSpPr>
          <p:nvPr/>
        </p:nvSpPr>
        <p:spPr bwMode="auto">
          <a:xfrm>
            <a:off x="8231188" y="1447800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81" name="Rectangle 109"/>
          <p:cNvSpPr>
            <a:spLocks noChangeArrowheads="1"/>
          </p:cNvSpPr>
          <p:nvPr/>
        </p:nvSpPr>
        <p:spPr bwMode="auto">
          <a:xfrm>
            <a:off x="8231188" y="1447800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82" name="Line 110"/>
          <p:cNvSpPr>
            <a:spLocks noChangeShapeType="1"/>
          </p:cNvSpPr>
          <p:nvPr/>
        </p:nvSpPr>
        <p:spPr bwMode="auto">
          <a:xfrm>
            <a:off x="8231188" y="1773238"/>
            <a:ext cx="1587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83" name="Rectangle 111"/>
          <p:cNvSpPr>
            <a:spLocks noChangeArrowheads="1"/>
          </p:cNvSpPr>
          <p:nvPr/>
        </p:nvSpPr>
        <p:spPr bwMode="auto">
          <a:xfrm>
            <a:off x="8231188" y="1773238"/>
            <a:ext cx="12700" cy="111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84" name="Line 112"/>
          <p:cNvSpPr>
            <a:spLocks noChangeShapeType="1"/>
          </p:cNvSpPr>
          <p:nvPr/>
        </p:nvSpPr>
        <p:spPr bwMode="auto">
          <a:xfrm>
            <a:off x="8231188" y="2109788"/>
            <a:ext cx="1587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85" name="Rectangle 113"/>
          <p:cNvSpPr>
            <a:spLocks noChangeArrowheads="1"/>
          </p:cNvSpPr>
          <p:nvPr/>
        </p:nvSpPr>
        <p:spPr bwMode="auto">
          <a:xfrm>
            <a:off x="8231188" y="2109788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86" name="Line 114"/>
          <p:cNvSpPr>
            <a:spLocks noChangeShapeType="1"/>
          </p:cNvSpPr>
          <p:nvPr/>
        </p:nvSpPr>
        <p:spPr bwMode="auto">
          <a:xfrm>
            <a:off x="8231188" y="2435225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87" name="Rectangle 115"/>
          <p:cNvSpPr>
            <a:spLocks noChangeArrowheads="1"/>
          </p:cNvSpPr>
          <p:nvPr/>
        </p:nvSpPr>
        <p:spPr bwMode="auto">
          <a:xfrm>
            <a:off x="8231188" y="2435225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88" name="Line 116"/>
          <p:cNvSpPr>
            <a:spLocks noChangeShapeType="1"/>
          </p:cNvSpPr>
          <p:nvPr/>
        </p:nvSpPr>
        <p:spPr bwMode="auto">
          <a:xfrm>
            <a:off x="8231188" y="2759075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89" name="Rectangle 117"/>
          <p:cNvSpPr>
            <a:spLocks noChangeArrowheads="1"/>
          </p:cNvSpPr>
          <p:nvPr/>
        </p:nvSpPr>
        <p:spPr bwMode="auto">
          <a:xfrm>
            <a:off x="8231188" y="2759075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90" name="Line 118"/>
          <p:cNvSpPr>
            <a:spLocks noChangeShapeType="1"/>
          </p:cNvSpPr>
          <p:nvPr/>
        </p:nvSpPr>
        <p:spPr bwMode="auto">
          <a:xfrm>
            <a:off x="8231188" y="3084513"/>
            <a:ext cx="1587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91" name="Rectangle 119"/>
          <p:cNvSpPr>
            <a:spLocks noChangeArrowheads="1"/>
          </p:cNvSpPr>
          <p:nvPr/>
        </p:nvSpPr>
        <p:spPr bwMode="auto">
          <a:xfrm>
            <a:off x="8231188" y="3084513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92" name="Line 120"/>
          <p:cNvSpPr>
            <a:spLocks noChangeShapeType="1"/>
          </p:cNvSpPr>
          <p:nvPr/>
        </p:nvSpPr>
        <p:spPr bwMode="auto">
          <a:xfrm>
            <a:off x="8231188" y="3409950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93" name="Rectangle 121"/>
          <p:cNvSpPr>
            <a:spLocks noChangeArrowheads="1"/>
          </p:cNvSpPr>
          <p:nvPr/>
        </p:nvSpPr>
        <p:spPr bwMode="auto">
          <a:xfrm>
            <a:off x="8231188" y="3409950"/>
            <a:ext cx="12700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94" name="Line 122"/>
          <p:cNvSpPr>
            <a:spLocks noChangeShapeType="1"/>
          </p:cNvSpPr>
          <p:nvPr/>
        </p:nvSpPr>
        <p:spPr bwMode="auto">
          <a:xfrm>
            <a:off x="8231188" y="3733800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95" name="Rectangle 123"/>
          <p:cNvSpPr>
            <a:spLocks noChangeArrowheads="1"/>
          </p:cNvSpPr>
          <p:nvPr/>
        </p:nvSpPr>
        <p:spPr bwMode="auto">
          <a:xfrm>
            <a:off x="8231188" y="3733800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96" name="Line 124"/>
          <p:cNvSpPr>
            <a:spLocks noChangeShapeType="1"/>
          </p:cNvSpPr>
          <p:nvPr/>
        </p:nvSpPr>
        <p:spPr bwMode="auto">
          <a:xfrm>
            <a:off x="8231188" y="4059238"/>
            <a:ext cx="1587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97" name="Rectangle 125"/>
          <p:cNvSpPr>
            <a:spLocks noChangeArrowheads="1"/>
          </p:cNvSpPr>
          <p:nvPr/>
        </p:nvSpPr>
        <p:spPr bwMode="auto">
          <a:xfrm>
            <a:off x="8231188" y="4059238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98" name="Line 126"/>
          <p:cNvSpPr>
            <a:spLocks noChangeShapeType="1"/>
          </p:cNvSpPr>
          <p:nvPr/>
        </p:nvSpPr>
        <p:spPr bwMode="auto">
          <a:xfrm>
            <a:off x="8231188" y="4383088"/>
            <a:ext cx="1587" cy="1587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99" name="Rectangle 127"/>
          <p:cNvSpPr>
            <a:spLocks noChangeArrowheads="1"/>
          </p:cNvSpPr>
          <p:nvPr/>
        </p:nvSpPr>
        <p:spPr bwMode="auto">
          <a:xfrm>
            <a:off x="8231188" y="4383088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00" name="Line 128"/>
          <p:cNvSpPr>
            <a:spLocks noChangeShapeType="1"/>
          </p:cNvSpPr>
          <p:nvPr/>
        </p:nvSpPr>
        <p:spPr bwMode="auto">
          <a:xfrm>
            <a:off x="8231188" y="4708525"/>
            <a:ext cx="1587" cy="1588"/>
          </a:xfrm>
          <a:prstGeom prst="line">
            <a:avLst/>
          </a:prstGeom>
          <a:noFill/>
          <a:ln w="0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01" name="Rectangle 129"/>
          <p:cNvSpPr>
            <a:spLocks noChangeArrowheads="1"/>
          </p:cNvSpPr>
          <p:nvPr/>
        </p:nvSpPr>
        <p:spPr bwMode="auto">
          <a:xfrm>
            <a:off x="8231188" y="4708525"/>
            <a:ext cx="12700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03" name="Rectangle 131"/>
          <p:cNvSpPr>
            <a:spLocks noChangeArrowheads="1"/>
          </p:cNvSpPr>
          <p:nvPr/>
        </p:nvSpPr>
        <p:spPr bwMode="auto">
          <a:xfrm>
            <a:off x="7408863" y="3789363"/>
            <a:ext cx="73257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&lt;0.01** 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585788" y="701675"/>
            <a:ext cx="7942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3200"/>
              <a:t>2. </a:t>
            </a:r>
            <a:r>
              <a:rPr lang="en-US" altLang="zh-TW" sz="3200">
                <a:solidFill>
                  <a:srgbClr val="FFFF00"/>
                </a:solidFill>
              </a:rPr>
              <a:t>Preoperative clinical surgical parameters</a:t>
            </a:r>
          </a:p>
        </p:txBody>
      </p:sp>
      <p:grpSp>
        <p:nvGrpSpPr>
          <p:cNvPr id="63491" name="Group 121"/>
          <p:cNvGrpSpPr>
            <a:grpSpLocks/>
          </p:cNvGrpSpPr>
          <p:nvPr/>
        </p:nvGrpSpPr>
        <p:grpSpPr bwMode="auto">
          <a:xfrm>
            <a:off x="357188" y="1412875"/>
            <a:ext cx="8535987" cy="4954588"/>
            <a:chOff x="200" y="890"/>
            <a:chExt cx="5377" cy="3121"/>
          </a:xfrm>
        </p:grpSpPr>
        <p:sp>
          <p:nvSpPr>
            <p:cNvPr id="63492" name="AutoShape 122"/>
            <p:cNvSpPr>
              <a:spLocks noChangeAspect="1" noChangeArrowheads="1" noTextEdit="1"/>
            </p:cNvSpPr>
            <p:nvPr/>
          </p:nvSpPr>
          <p:spPr bwMode="auto">
            <a:xfrm>
              <a:off x="200" y="1035"/>
              <a:ext cx="5328" cy="2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493" name="Rectangle 123"/>
            <p:cNvSpPr>
              <a:spLocks noChangeArrowheads="1"/>
            </p:cNvSpPr>
            <p:nvPr/>
          </p:nvSpPr>
          <p:spPr bwMode="auto">
            <a:xfrm>
              <a:off x="249" y="890"/>
              <a:ext cx="5328" cy="37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494" name="Rectangle 124"/>
            <p:cNvSpPr>
              <a:spLocks noChangeArrowheads="1"/>
            </p:cNvSpPr>
            <p:nvPr/>
          </p:nvSpPr>
          <p:spPr bwMode="auto">
            <a:xfrm>
              <a:off x="221" y="1421"/>
              <a:ext cx="5328" cy="20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495" name="Rectangle 125"/>
            <p:cNvSpPr>
              <a:spLocks noChangeArrowheads="1"/>
            </p:cNvSpPr>
            <p:nvPr/>
          </p:nvSpPr>
          <p:spPr bwMode="auto">
            <a:xfrm>
              <a:off x="221" y="1618"/>
              <a:ext cx="5328" cy="203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496" name="Rectangle 126"/>
            <p:cNvSpPr>
              <a:spLocks noChangeArrowheads="1"/>
            </p:cNvSpPr>
            <p:nvPr/>
          </p:nvSpPr>
          <p:spPr bwMode="auto">
            <a:xfrm>
              <a:off x="221" y="1814"/>
              <a:ext cx="5328" cy="20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497" name="Rectangle 127"/>
            <p:cNvSpPr>
              <a:spLocks noChangeArrowheads="1"/>
            </p:cNvSpPr>
            <p:nvPr/>
          </p:nvSpPr>
          <p:spPr bwMode="auto">
            <a:xfrm>
              <a:off x="221" y="2011"/>
              <a:ext cx="5328" cy="204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498" name="Rectangle 128"/>
            <p:cNvSpPr>
              <a:spLocks noChangeArrowheads="1"/>
            </p:cNvSpPr>
            <p:nvPr/>
          </p:nvSpPr>
          <p:spPr bwMode="auto">
            <a:xfrm>
              <a:off x="221" y="2208"/>
              <a:ext cx="5328" cy="203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499" name="Rectangle 129"/>
            <p:cNvSpPr>
              <a:spLocks noChangeArrowheads="1"/>
            </p:cNvSpPr>
            <p:nvPr/>
          </p:nvSpPr>
          <p:spPr bwMode="auto">
            <a:xfrm>
              <a:off x="221" y="2404"/>
              <a:ext cx="5328" cy="204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00" name="Rectangle 130"/>
            <p:cNvSpPr>
              <a:spLocks noChangeArrowheads="1"/>
            </p:cNvSpPr>
            <p:nvPr/>
          </p:nvSpPr>
          <p:spPr bwMode="auto">
            <a:xfrm>
              <a:off x="221" y="2601"/>
              <a:ext cx="5328" cy="203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01" name="Rectangle 131"/>
            <p:cNvSpPr>
              <a:spLocks noChangeArrowheads="1"/>
            </p:cNvSpPr>
            <p:nvPr/>
          </p:nvSpPr>
          <p:spPr bwMode="auto">
            <a:xfrm>
              <a:off x="200" y="2790"/>
              <a:ext cx="5328" cy="204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02" name="Rectangle 132"/>
            <p:cNvSpPr>
              <a:spLocks noChangeArrowheads="1"/>
            </p:cNvSpPr>
            <p:nvPr/>
          </p:nvSpPr>
          <p:spPr bwMode="auto">
            <a:xfrm>
              <a:off x="240" y="2976"/>
              <a:ext cx="5328" cy="20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03" name="Rectangle 133"/>
            <p:cNvSpPr>
              <a:spLocks noChangeArrowheads="1"/>
            </p:cNvSpPr>
            <p:nvPr/>
          </p:nvSpPr>
          <p:spPr bwMode="auto">
            <a:xfrm>
              <a:off x="221" y="3191"/>
              <a:ext cx="5328" cy="400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04" name="Rectangle 134"/>
            <p:cNvSpPr>
              <a:spLocks noChangeArrowheads="1"/>
            </p:cNvSpPr>
            <p:nvPr/>
          </p:nvSpPr>
          <p:spPr bwMode="auto">
            <a:xfrm>
              <a:off x="221" y="3584"/>
              <a:ext cx="5328" cy="203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05" name="Rectangle 135"/>
            <p:cNvSpPr>
              <a:spLocks noChangeArrowheads="1"/>
            </p:cNvSpPr>
            <p:nvPr/>
          </p:nvSpPr>
          <p:spPr bwMode="auto">
            <a:xfrm>
              <a:off x="240" y="3792"/>
              <a:ext cx="5328" cy="204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06" name="Rectangle 136"/>
            <p:cNvSpPr>
              <a:spLocks noChangeArrowheads="1"/>
            </p:cNvSpPr>
            <p:nvPr/>
          </p:nvSpPr>
          <p:spPr bwMode="auto">
            <a:xfrm>
              <a:off x="2832" y="1248"/>
              <a:ext cx="59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latin typeface="Times New Roman" pitchFamily="18" charset="0"/>
                </a:rPr>
                <a:t>IL (n=86)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07" name="Rectangle 137"/>
            <p:cNvSpPr>
              <a:spLocks noChangeArrowheads="1"/>
            </p:cNvSpPr>
            <p:nvPr/>
          </p:nvSpPr>
          <p:spPr bwMode="auto">
            <a:xfrm>
              <a:off x="3792" y="1248"/>
              <a:ext cx="68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latin typeface="Times New Roman" pitchFamily="18" charset="0"/>
                </a:rPr>
                <a:t>MK (n=88)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08" name="Rectangle 138"/>
            <p:cNvSpPr>
              <a:spLocks noChangeArrowheads="1"/>
            </p:cNvSpPr>
            <p:nvPr/>
          </p:nvSpPr>
          <p:spPr bwMode="auto">
            <a:xfrm>
              <a:off x="248" y="1463"/>
              <a:ext cx="21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SE (spherical equivalent, diopters)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09" name="Rectangle 139"/>
            <p:cNvSpPr>
              <a:spLocks noChangeArrowheads="1"/>
            </p:cNvSpPr>
            <p:nvPr/>
          </p:nvSpPr>
          <p:spPr bwMode="auto">
            <a:xfrm>
              <a:off x="2880" y="1440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8.03±3.12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10" name="Rectangle 140"/>
            <p:cNvSpPr>
              <a:spLocks noChangeArrowheads="1"/>
            </p:cNvSpPr>
            <p:nvPr/>
          </p:nvSpPr>
          <p:spPr bwMode="auto">
            <a:xfrm>
              <a:off x="3840" y="1440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5.84±2.04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11" name="Rectangle 141"/>
            <p:cNvSpPr>
              <a:spLocks noChangeArrowheads="1"/>
            </p:cNvSpPr>
            <p:nvPr/>
          </p:nvSpPr>
          <p:spPr bwMode="auto">
            <a:xfrm>
              <a:off x="248" y="1660"/>
              <a:ext cx="106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Sphere (diopters)</a:t>
              </a:r>
            </a:p>
          </p:txBody>
        </p:sp>
        <p:sp>
          <p:nvSpPr>
            <p:cNvPr id="63512" name="Rectangle 142"/>
            <p:cNvSpPr>
              <a:spLocks noChangeArrowheads="1"/>
            </p:cNvSpPr>
            <p:nvPr/>
          </p:nvSpPr>
          <p:spPr bwMode="auto">
            <a:xfrm>
              <a:off x="2880" y="1632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7.53±2.99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13" name="Rectangle 143"/>
            <p:cNvSpPr>
              <a:spLocks noChangeArrowheads="1"/>
            </p:cNvSpPr>
            <p:nvPr/>
          </p:nvSpPr>
          <p:spPr bwMode="auto">
            <a:xfrm>
              <a:off x="3840" y="1632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5.37±2.01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14" name="Rectangle 144"/>
            <p:cNvSpPr>
              <a:spLocks noChangeArrowheads="1"/>
            </p:cNvSpPr>
            <p:nvPr/>
          </p:nvSpPr>
          <p:spPr bwMode="auto">
            <a:xfrm>
              <a:off x="248" y="1856"/>
              <a:ext cx="141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Astigmatism (diopters)</a:t>
              </a:r>
            </a:p>
          </p:txBody>
        </p:sp>
        <p:sp>
          <p:nvSpPr>
            <p:cNvPr id="63515" name="Rectangle 145"/>
            <p:cNvSpPr>
              <a:spLocks noChangeArrowheads="1"/>
            </p:cNvSpPr>
            <p:nvPr/>
          </p:nvSpPr>
          <p:spPr bwMode="auto">
            <a:xfrm>
              <a:off x="2880" y="1824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1.04±0.97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16" name="Rectangle 146"/>
            <p:cNvSpPr>
              <a:spLocks noChangeArrowheads="1"/>
            </p:cNvSpPr>
            <p:nvPr/>
          </p:nvSpPr>
          <p:spPr bwMode="auto">
            <a:xfrm>
              <a:off x="3840" y="1824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0.94±0.82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17" name="Rectangle 147"/>
            <p:cNvSpPr>
              <a:spLocks noChangeArrowheads="1"/>
            </p:cNvSpPr>
            <p:nvPr/>
          </p:nvSpPr>
          <p:spPr bwMode="auto">
            <a:xfrm>
              <a:off x="248" y="2053"/>
              <a:ext cx="20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Mean keratometry measurements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18" name="Rectangle 148"/>
            <p:cNvSpPr>
              <a:spLocks noChangeArrowheads="1"/>
            </p:cNvSpPr>
            <p:nvPr/>
          </p:nvSpPr>
          <p:spPr bwMode="auto">
            <a:xfrm>
              <a:off x="2832" y="2016"/>
              <a:ext cx="64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42.68±4.03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19" name="Rectangle 149"/>
            <p:cNvSpPr>
              <a:spLocks noChangeArrowheads="1"/>
            </p:cNvSpPr>
            <p:nvPr/>
          </p:nvSpPr>
          <p:spPr bwMode="auto">
            <a:xfrm>
              <a:off x="3840" y="2016"/>
              <a:ext cx="64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43.21±1.99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20" name="Rectangle 150"/>
            <p:cNvSpPr>
              <a:spLocks noChangeArrowheads="1"/>
            </p:cNvSpPr>
            <p:nvPr/>
          </p:nvSpPr>
          <p:spPr bwMode="auto">
            <a:xfrm>
              <a:off x="248" y="2250"/>
              <a:ext cx="195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Calculated ablation depth(</a:t>
              </a:r>
              <a:r>
                <a:rPr lang="en-US" altLang="zh-TW" b="1">
                  <a:solidFill>
                    <a:schemeClr val="bg2"/>
                  </a:solidFill>
                </a:rPr>
                <a:t>μ</a:t>
              </a:r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m)</a:t>
              </a:r>
            </a:p>
          </p:txBody>
        </p:sp>
        <p:sp>
          <p:nvSpPr>
            <p:cNvPr id="63521" name="Rectangle 151"/>
            <p:cNvSpPr>
              <a:spLocks noChangeArrowheads="1"/>
            </p:cNvSpPr>
            <p:nvPr/>
          </p:nvSpPr>
          <p:spPr bwMode="auto">
            <a:xfrm>
              <a:off x="2784" y="2208"/>
              <a:ext cx="79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105.69±27.37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22" name="Rectangle 152"/>
            <p:cNvSpPr>
              <a:spLocks noChangeArrowheads="1"/>
            </p:cNvSpPr>
            <p:nvPr/>
          </p:nvSpPr>
          <p:spPr bwMode="auto">
            <a:xfrm>
              <a:off x="3792" y="2208"/>
              <a:ext cx="72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88.20±20.03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23" name="Rectangle 153"/>
            <p:cNvSpPr>
              <a:spLocks noChangeArrowheads="1"/>
            </p:cNvSpPr>
            <p:nvPr/>
          </p:nvSpPr>
          <p:spPr bwMode="auto">
            <a:xfrm>
              <a:off x="248" y="2446"/>
              <a:ext cx="106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Suction (seconds)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24" name="Rectangle 154"/>
            <p:cNvSpPr>
              <a:spLocks noChangeArrowheads="1"/>
            </p:cNvSpPr>
            <p:nvPr/>
          </p:nvSpPr>
          <p:spPr bwMode="auto">
            <a:xfrm>
              <a:off x="2880" y="2400"/>
              <a:ext cx="64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33.18±7.42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25" name="Rectangle 155"/>
            <p:cNvSpPr>
              <a:spLocks noChangeArrowheads="1"/>
            </p:cNvSpPr>
            <p:nvPr/>
          </p:nvSpPr>
          <p:spPr bwMode="auto">
            <a:xfrm>
              <a:off x="3888" y="2400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8.41±3.31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26" name="Rectangle 156"/>
            <p:cNvSpPr>
              <a:spLocks noChangeArrowheads="1"/>
            </p:cNvSpPr>
            <p:nvPr/>
          </p:nvSpPr>
          <p:spPr bwMode="auto">
            <a:xfrm>
              <a:off x="248" y="2643"/>
              <a:ext cx="180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Tear breakup time (seconds) 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125085" name="Rectangle 157"/>
            <p:cNvSpPr>
              <a:spLocks noChangeArrowheads="1"/>
            </p:cNvSpPr>
            <p:nvPr/>
          </p:nvSpPr>
          <p:spPr bwMode="auto">
            <a:xfrm>
              <a:off x="2880" y="2592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8.97±8.39</a:t>
              </a:r>
            </a:p>
          </p:txBody>
        </p:sp>
        <p:sp>
          <p:nvSpPr>
            <p:cNvPr id="125086" name="Rectangle 158"/>
            <p:cNvSpPr>
              <a:spLocks noChangeArrowheads="1"/>
            </p:cNvSpPr>
            <p:nvPr/>
          </p:nvSpPr>
          <p:spPr bwMode="auto">
            <a:xfrm>
              <a:off x="3888" y="2592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7.83±4.12</a:t>
              </a:r>
            </a:p>
          </p:txBody>
        </p:sp>
        <p:sp>
          <p:nvSpPr>
            <p:cNvPr id="63529" name="Rectangle 159"/>
            <p:cNvSpPr>
              <a:spLocks noChangeArrowheads="1"/>
            </p:cNvSpPr>
            <p:nvPr/>
          </p:nvSpPr>
          <p:spPr bwMode="auto">
            <a:xfrm>
              <a:off x="248" y="2839"/>
              <a:ext cx="174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Fluorescein staining (scores)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125088" name="Rectangle 160"/>
            <p:cNvSpPr>
              <a:spLocks noChangeArrowheads="1"/>
            </p:cNvSpPr>
            <p:nvPr/>
          </p:nvSpPr>
          <p:spPr bwMode="auto">
            <a:xfrm>
              <a:off x="2880" y="2784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0.98±1.09</a:t>
              </a:r>
            </a:p>
          </p:txBody>
        </p:sp>
        <p:sp>
          <p:nvSpPr>
            <p:cNvPr id="125089" name="Rectangle 161"/>
            <p:cNvSpPr>
              <a:spLocks noChangeArrowheads="1"/>
            </p:cNvSpPr>
            <p:nvPr/>
          </p:nvSpPr>
          <p:spPr bwMode="auto">
            <a:xfrm>
              <a:off x="3888" y="2832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0.99±1.28</a:t>
              </a:r>
            </a:p>
          </p:txBody>
        </p:sp>
        <p:sp>
          <p:nvSpPr>
            <p:cNvPr id="63532" name="Rectangle 162"/>
            <p:cNvSpPr>
              <a:spLocks noChangeArrowheads="1"/>
            </p:cNvSpPr>
            <p:nvPr/>
          </p:nvSpPr>
          <p:spPr bwMode="auto">
            <a:xfrm>
              <a:off x="248" y="3036"/>
              <a:ext cx="17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Rose bengal staining (scores)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125091" name="Rectangle 163"/>
            <p:cNvSpPr>
              <a:spLocks noChangeArrowheads="1"/>
            </p:cNvSpPr>
            <p:nvPr/>
          </p:nvSpPr>
          <p:spPr bwMode="auto">
            <a:xfrm>
              <a:off x="2880" y="3024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1.08±1.48</a:t>
              </a:r>
            </a:p>
          </p:txBody>
        </p:sp>
        <p:sp>
          <p:nvSpPr>
            <p:cNvPr id="125092" name="Rectangle 164"/>
            <p:cNvSpPr>
              <a:spLocks noChangeArrowheads="1"/>
            </p:cNvSpPr>
            <p:nvPr/>
          </p:nvSpPr>
          <p:spPr bwMode="auto">
            <a:xfrm>
              <a:off x="3888" y="3024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1.02±1.11</a:t>
              </a:r>
            </a:p>
          </p:txBody>
        </p:sp>
        <p:sp>
          <p:nvSpPr>
            <p:cNvPr id="63535" name="Rectangle 165"/>
            <p:cNvSpPr>
              <a:spLocks noChangeArrowheads="1"/>
            </p:cNvSpPr>
            <p:nvPr/>
          </p:nvSpPr>
          <p:spPr bwMode="auto">
            <a:xfrm>
              <a:off x="248" y="3233"/>
              <a:ext cx="16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Central corneal sensation 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125094" name="Rectangle 166"/>
            <p:cNvSpPr>
              <a:spLocks noChangeArrowheads="1"/>
            </p:cNvSpPr>
            <p:nvPr/>
          </p:nvSpPr>
          <p:spPr bwMode="auto">
            <a:xfrm>
              <a:off x="2880" y="3216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5.53±0.81</a:t>
              </a:r>
            </a:p>
          </p:txBody>
        </p:sp>
        <p:sp>
          <p:nvSpPr>
            <p:cNvPr id="125095" name="Rectangle 167"/>
            <p:cNvSpPr>
              <a:spLocks noChangeArrowheads="1"/>
            </p:cNvSpPr>
            <p:nvPr/>
          </p:nvSpPr>
          <p:spPr bwMode="auto">
            <a:xfrm>
              <a:off x="3888" y="3216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5.72±0.52</a:t>
              </a:r>
            </a:p>
          </p:txBody>
        </p:sp>
        <p:sp>
          <p:nvSpPr>
            <p:cNvPr id="63538" name="Rectangle 168"/>
            <p:cNvSpPr>
              <a:spLocks noChangeArrowheads="1"/>
            </p:cNvSpPr>
            <p:nvPr/>
          </p:nvSpPr>
          <p:spPr bwMode="auto">
            <a:xfrm>
              <a:off x="248" y="3429"/>
              <a:ext cx="242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with Cochet-Bonnet esthesiometry (cm)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39" name="Rectangle 169"/>
            <p:cNvSpPr>
              <a:spLocks noChangeArrowheads="1"/>
            </p:cNvSpPr>
            <p:nvPr/>
          </p:nvSpPr>
          <p:spPr bwMode="auto">
            <a:xfrm>
              <a:off x="248" y="3626"/>
              <a:ext cx="11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Schirmer test(mm)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125098" name="Rectangle 170"/>
            <p:cNvSpPr>
              <a:spLocks noChangeArrowheads="1"/>
            </p:cNvSpPr>
            <p:nvPr/>
          </p:nvSpPr>
          <p:spPr bwMode="auto">
            <a:xfrm>
              <a:off x="2880" y="3600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6.07±4.62</a:t>
              </a:r>
            </a:p>
          </p:txBody>
        </p:sp>
        <p:sp>
          <p:nvSpPr>
            <p:cNvPr id="125099" name="Rectangle 171"/>
            <p:cNvSpPr>
              <a:spLocks noChangeArrowheads="1"/>
            </p:cNvSpPr>
            <p:nvPr/>
          </p:nvSpPr>
          <p:spPr bwMode="auto">
            <a:xfrm>
              <a:off x="3888" y="3600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7.44±5.78</a:t>
              </a:r>
            </a:p>
          </p:txBody>
        </p:sp>
        <p:sp>
          <p:nvSpPr>
            <p:cNvPr id="63542" name="Rectangle 172"/>
            <p:cNvSpPr>
              <a:spLocks noChangeArrowheads="1"/>
            </p:cNvSpPr>
            <p:nvPr/>
          </p:nvSpPr>
          <p:spPr bwMode="auto">
            <a:xfrm>
              <a:off x="248" y="3823"/>
              <a:ext cx="18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Ocular Surface Disease Index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43" name="Rectangle 173"/>
            <p:cNvSpPr>
              <a:spLocks noChangeArrowheads="1"/>
            </p:cNvSpPr>
            <p:nvPr/>
          </p:nvSpPr>
          <p:spPr bwMode="auto">
            <a:xfrm>
              <a:off x="2880" y="3792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0.14±0.16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44" name="Rectangle 174"/>
            <p:cNvSpPr>
              <a:spLocks noChangeArrowheads="1"/>
            </p:cNvSpPr>
            <p:nvPr/>
          </p:nvSpPr>
          <p:spPr bwMode="auto">
            <a:xfrm>
              <a:off x="3888" y="3792"/>
              <a:ext cx="5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</a:rPr>
                <a:t>0.15±0.18</a:t>
              </a:r>
              <a:endParaRPr lang="en-US" altLang="zh-TW">
                <a:latin typeface="Times New Roman" pitchFamily="18" charset="0"/>
              </a:endParaRPr>
            </a:p>
          </p:txBody>
        </p:sp>
        <p:sp>
          <p:nvSpPr>
            <p:cNvPr id="63545" name="Rectangle 175"/>
            <p:cNvSpPr>
              <a:spLocks noChangeArrowheads="1"/>
            </p:cNvSpPr>
            <p:nvPr/>
          </p:nvSpPr>
          <p:spPr bwMode="auto">
            <a:xfrm>
              <a:off x="221" y="1056"/>
              <a:ext cx="7" cy="1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46" name="Rectangle 176"/>
            <p:cNvSpPr>
              <a:spLocks noChangeArrowheads="1"/>
            </p:cNvSpPr>
            <p:nvPr/>
          </p:nvSpPr>
          <p:spPr bwMode="auto">
            <a:xfrm>
              <a:off x="1590" y="1056"/>
              <a:ext cx="7" cy="1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47" name="Rectangle 177"/>
            <p:cNvSpPr>
              <a:spLocks noChangeArrowheads="1"/>
            </p:cNvSpPr>
            <p:nvPr/>
          </p:nvSpPr>
          <p:spPr bwMode="auto">
            <a:xfrm>
              <a:off x="3176" y="1056"/>
              <a:ext cx="7" cy="1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48" name="Rectangle 178"/>
            <p:cNvSpPr>
              <a:spLocks noChangeArrowheads="1"/>
            </p:cNvSpPr>
            <p:nvPr/>
          </p:nvSpPr>
          <p:spPr bwMode="auto">
            <a:xfrm>
              <a:off x="4573" y="1056"/>
              <a:ext cx="7" cy="1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49" name="Line 179"/>
            <p:cNvSpPr>
              <a:spLocks noChangeShapeType="1"/>
            </p:cNvSpPr>
            <p:nvPr/>
          </p:nvSpPr>
          <p:spPr bwMode="auto">
            <a:xfrm>
              <a:off x="221" y="1056"/>
              <a:ext cx="532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50" name="Rectangle 180"/>
            <p:cNvSpPr>
              <a:spLocks noChangeArrowheads="1"/>
            </p:cNvSpPr>
            <p:nvPr/>
          </p:nvSpPr>
          <p:spPr bwMode="auto">
            <a:xfrm>
              <a:off x="221" y="1056"/>
              <a:ext cx="5328" cy="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51" name="Rectangle 181"/>
            <p:cNvSpPr>
              <a:spLocks noChangeArrowheads="1"/>
            </p:cNvSpPr>
            <p:nvPr/>
          </p:nvSpPr>
          <p:spPr bwMode="auto">
            <a:xfrm>
              <a:off x="5542" y="1056"/>
              <a:ext cx="7" cy="1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52" name="Rectangle 182"/>
            <p:cNvSpPr>
              <a:spLocks noChangeArrowheads="1"/>
            </p:cNvSpPr>
            <p:nvPr/>
          </p:nvSpPr>
          <p:spPr bwMode="auto">
            <a:xfrm>
              <a:off x="221" y="1210"/>
              <a:ext cx="5328" cy="1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53" name="Rectangle 183"/>
            <p:cNvSpPr>
              <a:spLocks noChangeArrowheads="1"/>
            </p:cNvSpPr>
            <p:nvPr/>
          </p:nvSpPr>
          <p:spPr bwMode="auto">
            <a:xfrm>
              <a:off x="221" y="1414"/>
              <a:ext cx="5328" cy="1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54" name="Line 184"/>
            <p:cNvSpPr>
              <a:spLocks noChangeShapeType="1"/>
            </p:cNvSpPr>
            <p:nvPr/>
          </p:nvSpPr>
          <p:spPr bwMode="auto">
            <a:xfrm>
              <a:off x="221" y="3984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55" name="Rectangle 185"/>
            <p:cNvSpPr>
              <a:spLocks noChangeArrowheads="1"/>
            </p:cNvSpPr>
            <p:nvPr/>
          </p:nvSpPr>
          <p:spPr bwMode="auto">
            <a:xfrm>
              <a:off x="221" y="3984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56" name="Line 186"/>
            <p:cNvSpPr>
              <a:spLocks noChangeShapeType="1"/>
            </p:cNvSpPr>
            <p:nvPr/>
          </p:nvSpPr>
          <p:spPr bwMode="auto">
            <a:xfrm>
              <a:off x="1590" y="3984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57" name="Rectangle 187"/>
            <p:cNvSpPr>
              <a:spLocks noChangeArrowheads="1"/>
            </p:cNvSpPr>
            <p:nvPr/>
          </p:nvSpPr>
          <p:spPr bwMode="auto">
            <a:xfrm>
              <a:off x="1590" y="3984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58" name="Line 188"/>
            <p:cNvSpPr>
              <a:spLocks noChangeShapeType="1"/>
            </p:cNvSpPr>
            <p:nvPr/>
          </p:nvSpPr>
          <p:spPr bwMode="auto">
            <a:xfrm>
              <a:off x="3176" y="3984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59" name="Rectangle 189"/>
            <p:cNvSpPr>
              <a:spLocks noChangeArrowheads="1"/>
            </p:cNvSpPr>
            <p:nvPr/>
          </p:nvSpPr>
          <p:spPr bwMode="auto">
            <a:xfrm>
              <a:off x="3176" y="3984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60" name="Line 190"/>
            <p:cNvSpPr>
              <a:spLocks noChangeShapeType="1"/>
            </p:cNvSpPr>
            <p:nvPr/>
          </p:nvSpPr>
          <p:spPr bwMode="auto">
            <a:xfrm>
              <a:off x="4573" y="3984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61" name="Rectangle 191"/>
            <p:cNvSpPr>
              <a:spLocks noChangeArrowheads="1"/>
            </p:cNvSpPr>
            <p:nvPr/>
          </p:nvSpPr>
          <p:spPr bwMode="auto">
            <a:xfrm>
              <a:off x="4573" y="3984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62" name="Line 192"/>
            <p:cNvSpPr>
              <a:spLocks noChangeShapeType="1"/>
            </p:cNvSpPr>
            <p:nvPr/>
          </p:nvSpPr>
          <p:spPr bwMode="auto">
            <a:xfrm>
              <a:off x="5542" y="3984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63" name="Rectangle 193"/>
            <p:cNvSpPr>
              <a:spLocks noChangeArrowheads="1"/>
            </p:cNvSpPr>
            <p:nvPr/>
          </p:nvSpPr>
          <p:spPr bwMode="auto">
            <a:xfrm>
              <a:off x="5542" y="3984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64" name="Line 194"/>
            <p:cNvSpPr>
              <a:spLocks noChangeShapeType="1"/>
            </p:cNvSpPr>
            <p:nvPr/>
          </p:nvSpPr>
          <p:spPr bwMode="auto">
            <a:xfrm>
              <a:off x="5549" y="1056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65" name="Rectangle 195"/>
            <p:cNvSpPr>
              <a:spLocks noChangeArrowheads="1"/>
            </p:cNvSpPr>
            <p:nvPr/>
          </p:nvSpPr>
          <p:spPr bwMode="auto">
            <a:xfrm>
              <a:off x="5549" y="1056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66" name="Line 196"/>
            <p:cNvSpPr>
              <a:spLocks noChangeShapeType="1"/>
            </p:cNvSpPr>
            <p:nvPr/>
          </p:nvSpPr>
          <p:spPr bwMode="auto">
            <a:xfrm>
              <a:off x="5549" y="1217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67" name="Rectangle 197"/>
            <p:cNvSpPr>
              <a:spLocks noChangeArrowheads="1"/>
            </p:cNvSpPr>
            <p:nvPr/>
          </p:nvSpPr>
          <p:spPr bwMode="auto">
            <a:xfrm>
              <a:off x="5549" y="1217"/>
              <a:ext cx="7" cy="8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68" name="Line 198"/>
            <p:cNvSpPr>
              <a:spLocks noChangeShapeType="1"/>
            </p:cNvSpPr>
            <p:nvPr/>
          </p:nvSpPr>
          <p:spPr bwMode="auto">
            <a:xfrm>
              <a:off x="5549" y="1421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69" name="Rectangle 199"/>
            <p:cNvSpPr>
              <a:spLocks noChangeArrowheads="1"/>
            </p:cNvSpPr>
            <p:nvPr/>
          </p:nvSpPr>
          <p:spPr bwMode="auto">
            <a:xfrm>
              <a:off x="5549" y="1421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70" name="Line 200"/>
            <p:cNvSpPr>
              <a:spLocks noChangeShapeType="1"/>
            </p:cNvSpPr>
            <p:nvPr/>
          </p:nvSpPr>
          <p:spPr bwMode="auto">
            <a:xfrm>
              <a:off x="5549" y="1618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71" name="Rectangle 201"/>
            <p:cNvSpPr>
              <a:spLocks noChangeArrowheads="1"/>
            </p:cNvSpPr>
            <p:nvPr/>
          </p:nvSpPr>
          <p:spPr bwMode="auto">
            <a:xfrm>
              <a:off x="5549" y="1618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72" name="Line 202"/>
            <p:cNvSpPr>
              <a:spLocks noChangeShapeType="1"/>
            </p:cNvSpPr>
            <p:nvPr/>
          </p:nvSpPr>
          <p:spPr bwMode="auto">
            <a:xfrm>
              <a:off x="5549" y="1814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73" name="Rectangle 203"/>
            <p:cNvSpPr>
              <a:spLocks noChangeArrowheads="1"/>
            </p:cNvSpPr>
            <p:nvPr/>
          </p:nvSpPr>
          <p:spPr bwMode="auto">
            <a:xfrm>
              <a:off x="5549" y="1814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74" name="Line 204"/>
            <p:cNvSpPr>
              <a:spLocks noChangeShapeType="1"/>
            </p:cNvSpPr>
            <p:nvPr/>
          </p:nvSpPr>
          <p:spPr bwMode="auto">
            <a:xfrm>
              <a:off x="5549" y="2011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75" name="Rectangle 205"/>
            <p:cNvSpPr>
              <a:spLocks noChangeArrowheads="1"/>
            </p:cNvSpPr>
            <p:nvPr/>
          </p:nvSpPr>
          <p:spPr bwMode="auto">
            <a:xfrm>
              <a:off x="5549" y="2011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76" name="Line 206"/>
            <p:cNvSpPr>
              <a:spLocks noChangeShapeType="1"/>
            </p:cNvSpPr>
            <p:nvPr/>
          </p:nvSpPr>
          <p:spPr bwMode="auto">
            <a:xfrm>
              <a:off x="5549" y="2208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77" name="Rectangle 207"/>
            <p:cNvSpPr>
              <a:spLocks noChangeArrowheads="1"/>
            </p:cNvSpPr>
            <p:nvPr/>
          </p:nvSpPr>
          <p:spPr bwMode="auto">
            <a:xfrm>
              <a:off x="5549" y="2208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78" name="Line 208"/>
            <p:cNvSpPr>
              <a:spLocks noChangeShapeType="1"/>
            </p:cNvSpPr>
            <p:nvPr/>
          </p:nvSpPr>
          <p:spPr bwMode="auto">
            <a:xfrm>
              <a:off x="5549" y="2404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79" name="Rectangle 209"/>
            <p:cNvSpPr>
              <a:spLocks noChangeArrowheads="1"/>
            </p:cNvSpPr>
            <p:nvPr/>
          </p:nvSpPr>
          <p:spPr bwMode="auto">
            <a:xfrm>
              <a:off x="5549" y="2404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80" name="Line 210"/>
            <p:cNvSpPr>
              <a:spLocks noChangeShapeType="1"/>
            </p:cNvSpPr>
            <p:nvPr/>
          </p:nvSpPr>
          <p:spPr bwMode="auto">
            <a:xfrm>
              <a:off x="5549" y="2601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81" name="Rectangle 211"/>
            <p:cNvSpPr>
              <a:spLocks noChangeArrowheads="1"/>
            </p:cNvSpPr>
            <p:nvPr/>
          </p:nvSpPr>
          <p:spPr bwMode="auto">
            <a:xfrm>
              <a:off x="5549" y="2601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82" name="Line 212"/>
            <p:cNvSpPr>
              <a:spLocks noChangeShapeType="1"/>
            </p:cNvSpPr>
            <p:nvPr/>
          </p:nvSpPr>
          <p:spPr bwMode="auto">
            <a:xfrm>
              <a:off x="5549" y="2797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83" name="Rectangle 213"/>
            <p:cNvSpPr>
              <a:spLocks noChangeArrowheads="1"/>
            </p:cNvSpPr>
            <p:nvPr/>
          </p:nvSpPr>
          <p:spPr bwMode="auto">
            <a:xfrm>
              <a:off x="5549" y="2797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84" name="Line 214"/>
            <p:cNvSpPr>
              <a:spLocks noChangeShapeType="1"/>
            </p:cNvSpPr>
            <p:nvPr/>
          </p:nvSpPr>
          <p:spPr bwMode="auto">
            <a:xfrm>
              <a:off x="5549" y="2994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85" name="Rectangle 215"/>
            <p:cNvSpPr>
              <a:spLocks noChangeArrowheads="1"/>
            </p:cNvSpPr>
            <p:nvPr/>
          </p:nvSpPr>
          <p:spPr bwMode="auto">
            <a:xfrm>
              <a:off x="5549" y="2994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86" name="Line 216"/>
            <p:cNvSpPr>
              <a:spLocks noChangeShapeType="1"/>
            </p:cNvSpPr>
            <p:nvPr/>
          </p:nvSpPr>
          <p:spPr bwMode="auto">
            <a:xfrm>
              <a:off x="5549" y="3191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87" name="Rectangle 217"/>
            <p:cNvSpPr>
              <a:spLocks noChangeArrowheads="1"/>
            </p:cNvSpPr>
            <p:nvPr/>
          </p:nvSpPr>
          <p:spPr bwMode="auto">
            <a:xfrm>
              <a:off x="5549" y="3191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88" name="Line 218"/>
            <p:cNvSpPr>
              <a:spLocks noChangeShapeType="1"/>
            </p:cNvSpPr>
            <p:nvPr/>
          </p:nvSpPr>
          <p:spPr bwMode="auto">
            <a:xfrm>
              <a:off x="5549" y="3387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89" name="Rectangle 219"/>
            <p:cNvSpPr>
              <a:spLocks noChangeArrowheads="1"/>
            </p:cNvSpPr>
            <p:nvPr/>
          </p:nvSpPr>
          <p:spPr bwMode="auto">
            <a:xfrm>
              <a:off x="5549" y="3387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90" name="Line 220"/>
            <p:cNvSpPr>
              <a:spLocks noChangeShapeType="1"/>
            </p:cNvSpPr>
            <p:nvPr/>
          </p:nvSpPr>
          <p:spPr bwMode="auto">
            <a:xfrm>
              <a:off x="5549" y="3584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91" name="Rectangle 221"/>
            <p:cNvSpPr>
              <a:spLocks noChangeArrowheads="1"/>
            </p:cNvSpPr>
            <p:nvPr/>
          </p:nvSpPr>
          <p:spPr bwMode="auto">
            <a:xfrm>
              <a:off x="5549" y="3584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92" name="Line 222"/>
            <p:cNvSpPr>
              <a:spLocks noChangeShapeType="1"/>
            </p:cNvSpPr>
            <p:nvPr/>
          </p:nvSpPr>
          <p:spPr bwMode="auto">
            <a:xfrm>
              <a:off x="5549" y="3780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93" name="Rectangle 223"/>
            <p:cNvSpPr>
              <a:spLocks noChangeArrowheads="1"/>
            </p:cNvSpPr>
            <p:nvPr/>
          </p:nvSpPr>
          <p:spPr bwMode="auto">
            <a:xfrm>
              <a:off x="5549" y="3780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94" name="Line 224"/>
            <p:cNvSpPr>
              <a:spLocks noChangeShapeType="1"/>
            </p:cNvSpPr>
            <p:nvPr/>
          </p:nvSpPr>
          <p:spPr bwMode="auto">
            <a:xfrm>
              <a:off x="5549" y="3977"/>
              <a:ext cx="1" cy="1"/>
            </a:xfrm>
            <a:prstGeom prst="line">
              <a:avLst/>
            </a:prstGeom>
            <a:noFill/>
            <a:ln w="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95" name="Rectangle 225"/>
            <p:cNvSpPr>
              <a:spLocks noChangeArrowheads="1"/>
            </p:cNvSpPr>
            <p:nvPr/>
          </p:nvSpPr>
          <p:spPr bwMode="auto">
            <a:xfrm>
              <a:off x="5549" y="3977"/>
              <a:ext cx="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3596" name="Text Box 226"/>
            <p:cNvSpPr txBox="1">
              <a:spLocks noChangeArrowheads="1"/>
            </p:cNvSpPr>
            <p:nvPr/>
          </p:nvSpPr>
          <p:spPr bwMode="auto">
            <a:xfrm>
              <a:off x="4800" y="1200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b="1" i="1">
                  <a:latin typeface="Times New Roman" pitchFamily="18" charset="0"/>
                </a:rPr>
                <a:t>P value</a:t>
              </a:r>
            </a:p>
          </p:txBody>
        </p:sp>
        <p:sp>
          <p:nvSpPr>
            <p:cNvPr id="63597" name="Text Box 227"/>
            <p:cNvSpPr txBox="1">
              <a:spLocks noChangeArrowheads="1"/>
            </p:cNvSpPr>
            <p:nvPr/>
          </p:nvSpPr>
          <p:spPr bwMode="auto">
            <a:xfrm>
              <a:off x="4848" y="1392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b="1">
                  <a:solidFill>
                    <a:srgbClr val="FF0000"/>
                  </a:solidFill>
                  <a:latin typeface="Times New Roman" pitchFamily="18" charset="0"/>
                </a:rPr>
                <a:t>0.00**</a:t>
              </a:r>
            </a:p>
          </p:txBody>
        </p:sp>
        <p:sp>
          <p:nvSpPr>
            <p:cNvPr id="63598" name="Text Box 228"/>
            <p:cNvSpPr txBox="1">
              <a:spLocks noChangeArrowheads="1"/>
            </p:cNvSpPr>
            <p:nvPr/>
          </p:nvSpPr>
          <p:spPr bwMode="auto">
            <a:xfrm>
              <a:off x="4848" y="1584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b="1">
                  <a:solidFill>
                    <a:srgbClr val="FF0000"/>
                  </a:solidFill>
                  <a:latin typeface="Times New Roman" pitchFamily="18" charset="0"/>
                </a:rPr>
                <a:t>0.00**</a:t>
              </a:r>
            </a:p>
          </p:txBody>
        </p:sp>
        <p:sp>
          <p:nvSpPr>
            <p:cNvPr id="63599" name="Text Box 229"/>
            <p:cNvSpPr txBox="1">
              <a:spLocks noChangeArrowheads="1"/>
            </p:cNvSpPr>
            <p:nvPr/>
          </p:nvSpPr>
          <p:spPr bwMode="auto">
            <a:xfrm>
              <a:off x="4848" y="2160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b="1">
                  <a:solidFill>
                    <a:srgbClr val="FF0000"/>
                  </a:solidFill>
                  <a:latin typeface="Times New Roman" pitchFamily="18" charset="0"/>
                </a:rPr>
                <a:t>0.00**</a:t>
              </a:r>
            </a:p>
          </p:txBody>
        </p:sp>
        <p:sp>
          <p:nvSpPr>
            <p:cNvPr id="63600" name="Text Box 230"/>
            <p:cNvSpPr txBox="1">
              <a:spLocks noChangeArrowheads="1"/>
            </p:cNvSpPr>
            <p:nvPr/>
          </p:nvSpPr>
          <p:spPr bwMode="auto">
            <a:xfrm>
              <a:off x="4848" y="2016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b="1">
                  <a:solidFill>
                    <a:schemeClr val="bg2"/>
                  </a:solidFill>
                  <a:latin typeface="Times New Roman" pitchFamily="18" charset="0"/>
                </a:rPr>
                <a:t>0.14</a:t>
              </a:r>
            </a:p>
          </p:txBody>
        </p:sp>
        <p:sp>
          <p:nvSpPr>
            <p:cNvPr id="63601" name="Text Box 231"/>
            <p:cNvSpPr txBox="1">
              <a:spLocks noChangeArrowheads="1"/>
            </p:cNvSpPr>
            <p:nvPr/>
          </p:nvSpPr>
          <p:spPr bwMode="auto">
            <a:xfrm>
              <a:off x="4848" y="1776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b="1">
                  <a:solidFill>
                    <a:schemeClr val="bg2"/>
                  </a:solidFill>
                  <a:latin typeface="Times New Roman" pitchFamily="18" charset="0"/>
                </a:rPr>
                <a:t>0.30</a:t>
              </a:r>
            </a:p>
          </p:txBody>
        </p:sp>
        <p:sp>
          <p:nvSpPr>
            <p:cNvPr id="63602" name="Text Box 232"/>
            <p:cNvSpPr txBox="1">
              <a:spLocks noChangeArrowheads="1"/>
            </p:cNvSpPr>
            <p:nvPr/>
          </p:nvSpPr>
          <p:spPr bwMode="auto">
            <a:xfrm>
              <a:off x="4848" y="2341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b="1">
                  <a:solidFill>
                    <a:srgbClr val="FF0000"/>
                  </a:solidFill>
                  <a:latin typeface="Times New Roman" pitchFamily="18" charset="0"/>
                </a:rPr>
                <a:t>0.00**</a:t>
              </a:r>
            </a:p>
          </p:txBody>
        </p:sp>
        <p:sp>
          <p:nvSpPr>
            <p:cNvPr id="125161" name="Text Box 233"/>
            <p:cNvSpPr txBox="1">
              <a:spLocks noChangeArrowheads="1"/>
            </p:cNvSpPr>
            <p:nvPr/>
          </p:nvSpPr>
          <p:spPr bwMode="auto">
            <a:xfrm>
              <a:off x="4848" y="2592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新細明體" pitchFamily="18" charset="-120"/>
                </a:rPr>
                <a:t>0.25</a:t>
              </a: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25162" name="Text Box 234"/>
            <p:cNvSpPr txBox="1">
              <a:spLocks noChangeArrowheads="1"/>
            </p:cNvSpPr>
            <p:nvPr/>
          </p:nvSpPr>
          <p:spPr bwMode="auto">
            <a:xfrm>
              <a:off x="4848" y="2784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新細明體" pitchFamily="18" charset="-120"/>
                </a:rPr>
                <a:t>0.95</a:t>
              </a:r>
              <a:endParaRPr lang="en-US" altLang="zh-TW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</a:endParaRPr>
            </a:p>
          </p:txBody>
        </p:sp>
        <p:sp>
          <p:nvSpPr>
            <p:cNvPr id="125163" name="Text Box 235"/>
            <p:cNvSpPr txBox="1">
              <a:spLocks noChangeArrowheads="1"/>
            </p:cNvSpPr>
            <p:nvPr/>
          </p:nvSpPr>
          <p:spPr bwMode="auto">
            <a:xfrm>
              <a:off x="4848" y="2976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新細明體" pitchFamily="18" charset="-120"/>
                </a:rPr>
                <a:t>0.77</a:t>
              </a:r>
              <a:endParaRPr lang="en-US" altLang="zh-TW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</a:endParaRPr>
            </a:p>
          </p:txBody>
        </p:sp>
        <p:sp>
          <p:nvSpPr>
            <p:cNvPr id="125164" name="Text Box 236"/>
            <p:cNvSpPr txBox="1">
              <a:spLocks noChangeArrowheads="1"/>
            </p:cNvSpPr>
            <p:nvPr/>
          </p:nvSpPr>
          <p:spPr bwMode="auto">
            <a:xfrm>
              <a:off x="4848" y="3264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新細明體" pitchFamily="18" charset="-120"/>
                </a:rPr>
                <a:t>0.71</a:t>
              </a:r>
              <a:endParaRPr lang="en-US" altLang="zh-TW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</a:endParaRPr>
            </a:p>
          </p:txBody>
        </p:sp>
        <p:sp>
          <p:nvSpPr>
            <p:cNvPr id="125165" name="Text Box 237"/>
            <p:cNvSpPr txBox="1">
              <a:spLocks noChangeArrowheads="1"/>
            </p:cNvSpPr>
            <p:nvPr/>
          </p:nvSpPr>
          <p:spPr bwMode="auto">
            <a:xfrm>
              <a:off x="4848" y="3600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新細明體" pitchFamily="18" charset="-120"/>
                </a:rPr>
                <a:t>0.08</a:t>
              </a: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25166" name="Text Box 238"/>
            <p:cNvSpPr txBox="1">
              <a:spLocks noChangeArrowheads="1"/>
            </p:cNvSpPr>
            <p:nvPr/>
          </p:nvSpPr>
          <p:spPr bwMode="auto">
            <a:xfrm>
              <a:off x="4835" y="3780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TW" b="1" dirty="0">
                  <a:solidFill>
                    <a:schemeClr val="bg1">
                      <a:lumMod val="75000"/>
                    </a:schemeClr>
                  </a:solidFill>
                  <a:latin typeface="新細明體" pitchFamily="18" charset="-120"/>
                  <a:cs typeface="Times New Roman" pitchFamily="18" charset="0"/>
                </a:rPr>
                <a:t>0.77</a:t>
              </a:r>
              <a:endParaRPr lang="en-US" altLang="zh-TW" b="1" dirty="0">
                <a:solidFill>
                  <a:schemeClr val="bg1">
                    <a:lumMod val="75000"/>
                  </a:schemeClr>
                </a:solidFill>
                <a:latin typeface="新細明體" pitchFamily="18" charset="-12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38138" y="3779838"/>
            <a:ext cx="8458200" cy="33337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1" name="AutoShape 3"/>
          <p:cNvSpPr>
            <a:spLocks noChangeAspect="1" noChangeArrowheads="1" noTextEdit="1"/>
          </p:cNvSpPr>
          <p:nvPr/>
        </p:nvSpPr>
        <p:spPr bwMode="auto">
          <a:xfrm>
            <a:off x="338138" y="1160463"/>
            <a:ext cx="8497887" cy="3759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82588" y="1052513"/>
            <a:ext cx="8458200" cy="6127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38138" y="1928813"/>
            <a:ext cx="8497887" cy="33655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38138" y="2268538"/>
            <a:ext cx="8458200" cy="3333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338138" y="2600325"/>
            <a:ext cx="8497887" cy="33496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338138" y="2914650"/>
            <a:ext cx="8458200" cy="336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338138" y="3238500"/>
            <a:ext cx="8497887" cy="33496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-57150" y="3878263"/>
            <a:ext cx="8458200" cy="334962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338138" y="4165600"/>
            <a:ext cx="8497887" cy="33337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4191383" y="1658938"/>
            <a:ext cx="90569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            FS 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6007100" y="1658938"/>
            <a:ext cx="7572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       MK 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338138" y="2005013"/>
            <a:ext cx="275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Calculated ablation depth(μm)</a:t>
            </a: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4370388" y="2005013"/>
            <a:ext cx="113011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103.90±30.69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6007100" y="2005013"/>
            <a:ext cx="10175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86.74±20.03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338138" y="2293938"/>
            <a:ext cx="152445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Suction (seconds)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4443413" y="2293938"/>
            <a:ext cx="9159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33.11±7.51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6119813" y="2293938"/>
            <a:ext cx="8223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8.30±3.34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338138" y="2652713"/>
            <a:ext cx="25431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Tear breakup time (seconds) 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4586288" y="2652713"/>
            <a:ext cx="8223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8.91±8.07</a:t>
            </a:r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6113463" y="2663825"/>
            <a:ext cx="8223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7.79±3.98</a:t>
            </a:r>
          </a:p>
        </p:txBody>
      </p:sp>
      <p:sp>
        <p:nvSpPr>
          <p:cNvPr id="17431" name="Rectangle 23"/>
          <p:cNvSpPr>
            <a:spLocks noChangeArrowheads="1"/>
          </p:cNvSpPr>
          <p:nvPr/>
        </p:nvSpPr>
        <p:spPr bwMode="auto">
          <a:xfrm>
            <a:off x="381000" y="2941638"/>
            <a:ext cx="24669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Fluorescein staining (scores)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32" name="Rectangle 24"/>
          <p:cNvSpPr>
            <a:spLocks noChangeArrowheads="1"/>
          </p:cNvSpPr>
          <p:nvPr/>
        </p:nvSpPr>
        <p:spPr bwMode="auto">
          <a:xfrm>
            <a:off x="4586288" y="2941638"/>
            <a:ext cx="8143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0.97±1.11</a:t>
            </a: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6099175" y="2941638"/>
            <a:ext cx="814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1.06±1.42</a:t>
            </a: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381000" y="3302000"/>
            <a:ext cx="2505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Rose bengal staining (scores)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4586288" y="3314700"/>
            <a:ext cx="8143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1.11±1.51</a:t>
            </a: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6099175" y="3314700"/>
            <a:ext cx="814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1.04±1.14</a:t>
            </a:r>
          </a:p>
        </p:txBody>
      </p:sp>
      <p:sp>
        <p:nvSpPr>
          <p:cNvPr id="17437" name="Rectangle 29"/>
          <p:cNvSpPr>
            <a:spLocks noChangeArrowheads="1"/>
          </p:cNvSpPr>
          <p:nvPr/>
        </p:nvSpPr>
        <p:spPr bwMode="auto">
          <a:xfrm>
            <a:off x="338138" y="3589338"/>
            <a:ext cx="2266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Central corneal sensation 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38" name="Rectangle 30"/>
          <p:cNvSpPr>
            <a:spLocks noChangeArrowheads="1"/>
          </p:cNvSpPr>
          <p:nvPr/>
        </p:nvSpPr>
        <p:spPr bwMode="auto">
          <a:xfrm>
            <a:off x="4606925" y="3589338"/>
            <a:ext cx="8143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en-US" altLang="zh-TW" sz="1600" b="1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5.59±0.76</a:t>
            </a:r>
          </a:p>
        </p:txBody>
      </p: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6113463" y="3616325"/>
            <a:ext cx="82234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en-US" altLang="zh-TW" sz="1600" b="1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5.73±0.56</a:t>
            </a:r>
          </a:p>
        </p:txBody>
      </p:sp>
      <p:sp>
        <p:nvSpPr>
          <p:cNvPr id="17440" name="Rectangle 32"/>
          <p:cNvSpPr>
            <a:spLocks noChangeArrowheads="1"/>
          </p:cNvSpPr>
          <p:nvPr/>
        </p:nvSpPr>
        <p:spPr bwMode="auto">
          <a:xfrm>
            <a:off x="338138" y="3878263"/>
            <a:ext cx="34321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with Cochet-Bonnet esthesiometry (cm)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363538" y="4237038"/>
            <a:ext cx="1647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Schirmer test(mm)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4606925" y="4237038"/>
            <a:ext cx="814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6.13±5.29</a:t>
            </a:r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6099175" y="4237038"/>
            <a:ext cx="814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7.75±5.53</a:t>
            </a:r>
          </a:p>
        </p:txBody>
      </p: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381000" y="4597400"/>
            <a:ext cx="25717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Ocular Surface Disease Index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4606925" y="4538663"/>
            <a:ext cx="814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3.56±4.14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6116638" y="4525963"/>
            <a:ext cx="8223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3.75±4.27</a:t>
            </a:r>
            <a:endParaRPr lang="en-US" altLang="zh-TW" sz="160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338138" y="1343025"/>
            <a:ext cx="11112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2511425" y="1343025"/>
            <a:ext cx="11113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49" name="Rectangle 41"/>
          <p:cNvSpPr>
            <a:spLocks noChangeArrowheads="1"/>
          </p:cNvSpPr>
          <p:nvPr/>
        </p:nvSpPr>
        <p:spPr bwMode="auto">
          <a:xfrm>
            <a:off x="5029200" y="1343025"/>
            <a:ext cx="11113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50" name="Rectangle 42"/>
          <p:cNvSpPr>
            <a:spLocks noChangeArrowheads="1"/>
          </p:cNvSpPr>
          <p:nvPr/>
        </p:nvSpPr>
        <p:spPr bwMode="auto">
          <a:xfrm>
            <a:off x="7246938" y="1343025"/>
            <a:ext cx="11112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51" name="Line 43"/>
          <p:cNvSpPr>
            <a:spLocks noChangeShapeType="1"/>
          </p:cNvSpPr>
          <p:nvPr/>
        </p:nvSpPr>
        <p:spPr bwMode="auto">
          <a:xfrm>
            <a:off x="338138" y="1343025"/>
            <a:ext cx="8458200" cy="0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52" name="Rectangle 44"/>
          <p:cNvSpPr>
            <a:spLocks noChangeArrowheads="1"/>
          </p:cNvSpPr>
          <p:nvPr/>
        </p:nvSpPr>
        <p:spPr bwMode="auto">
          <a:xfrm>
            <a:off x="338138" y="1343025"/>
            <a:ext cx="8458200" cy="1111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53" name="Rectangle 45"/>
          <p:cNvSpPr>
            <a:spLocks noChangeArrowheads="1"/>
          </p:cNvSpPr>
          <p:nvPr/>
        </p:nvSpPr>
        <p:spPr bwMode="auto">
          <a:xfrm>
            <a:off x="8785225" y="1343025"/>
            <a:ext cx="11113" cy="15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54" name="Rectangle 46"/>
          <p:cNvSpPr>
            <a:spLocks noChangeArrowheads="1"/>
          </p:cNvSpPr>
          <p:nvPr/>
        </p:nvSpPr>
        <p:spPr bwMode="auto">
          <a:xfrm>
            <a:off x="338138" y="1592263"/>
            <a:ext cx="8497887" cy="2857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55" name="Rectangle 47"/>
          <p:cNvSpPr>
            <a:spLocks noChangeArrowheads="1"/>
          </p:cNvSpPr>
          <p:nvPr/>
        </p:nvSpPr>
        <p:spPr bwMode="auto">
          <a:xfrm>
            <a:off x="338138" y="1916113"/>
            <a:ext cx="8497887" cy="174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56" name="Line 48"/>
          <p:cNvSpPr>
            <a:spLocks noChangeShapeType="1"/>
          </p:cNvSpPr>
          <p:nvPr/>
        </p:nvSpPr>
        <p:spPr bwMode="auto">
          <a:xfrm>
            <a:off x="338138" y="6162675"/>
            <a:ext cx="1587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57" name="Rectangle 49"/>
          <p:cNvSpPr>
            <a:spLocks noChangeArrowheads="1"/>
          </p:cNvSpPr>
          <p:nvPr/>
        </p:nvSpPr>
        <p:spPr bwMode="auto">
          <a:xfrm>
            <a:off x="338138" y="6162675"/>
            <a:ext cx="11112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58" name="Line 50"/>
          <p:cNvSpPr>
            <a:spLocks noChangeShapeType="1"/>
          </p:cNvSpPr>
          <p:nvPr/>
        </p:nvSpPr>
        <p:spPr bwMode="auto">
          <a:xfrm>
            <a:off x="2511425" y="6162675"/>
            <a:ext cx="1588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59" name="Rectangle 51"/>
          <p:cNvSpPr>
            <a:spLocks noChangeArrowheads="1"/>
          </p:cNvSpPr>
          <p:nvPr/>
        </p:nvSpPr>
        <p:spPr bwMode="auto">
          <a:xfrm>
            <a:off x="2511425" y="6162675"/>
            <a:ext cx="11113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60" name="Line 52"/>
          <p:cNvSpPr>
            <a:spLocks noChangeShapeType="1"/>
          </p:cNvSpPr>
          <p:nvPr/>
        </p:nvSpPr>
        <p:spPr bwMode="auto">
          <a:xfrm>
            <a:off x="5029200" y="6162675"/>
            <a:ext cx="1588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61" name="Rectangle 53"/>
          <p:cNvSpPr>
            <a:spLocks noChangeArrowheads="1"/>
          </p:cNvSpPr>
          <p:nvPr/>
        </p:nvSpPr>
        <p:spPr bwMode="auto">
          <a:xfrm>
            <a:off x="5029200" y="6162675"/>
            <a:ext cx="11113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62" name="Line 54"/>
          <p:cNvSpPr>
            <a:spLocks noChangeShapeType="1"/>
          </p:cNvSpPr>
          <p:nvPr/>
        </p:nvSpPr>
        <p:spPr bwMode="auto">
          <a:xfrm>
            <a:off x="7246938" y="6162675"/>
            <a:ext cx="1587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63" name="Rectangle 55"/>
          <p:cNvSpPr>
            <a:spLocks noChangeArrowheads="1"/>
          </p:cNvSpPr>
          <p:nvPr/>
        </p:nvSpPr>
        <p:spPr bwMode="auto">
          <a:xfrm>
            <a:off x="7246938" y="6162675"/>
            <a:ext cx="11112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64" name="Line 56"/>
          <p:cNvSpPr>
            <a:spLocks noChangeShapeType="1"/>
          </p:cNvSpPr>
          <p:nvPr/>
        </p:nvSpPr>
        <p:spPr bwMode="auto">
          <a:xfrm>
            <a:off x="8785225" y="6162675"/>
            <a:ext cx="1588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65" name="Rectangle 57"/>
          <p:cNvSpPr>
            <a:spLocks noChangeArrowheads="1"/>
          </p:cNvSpPr>
          <p:nvPr/>
        </p:nvSpPr>
        <p:spPr bwMode="auto">
          <a:xfrm>
            <a:off x="8785225" y="6162675"/>
            <a:ext cx="11113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66" name="Line 58"/>
          <p:cNvSpPr>
            <a:spLocks noChangeShapeType="1"/>
          </p:cNvSpPr>
          <p:nvPr/>
        </p:nvSpPr>
        <p:spPr bwMode="auto">
          <a:xfrm>
            <a:off x="8796338" y="1343025"/>
            <a:ext cx="1587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67" name="Rectangle 59"/>
          <p:cNvSpPr>
            <a:spLocks noChangeArrowheads="1"/>
          </p:cNvSpPr>
          <p:nvPr/>
        </p:nvSpPr>
        <p:spPr bwMode="auto">
          <a:xfrm>
            <a:off x="8796338" y="1343025"/>
            <a:ext cx="11112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68" name="Line 60"/>
          <p:cNvSpPr>
            <a:spLocks noChangeShapeType="1"/>
          </p:cNvSpPr>
          <p:nvPr/>
        </p:nvSpPr>
        <p:spPr bwMode="auto">
          <a:xfrm>
            <a:off x="8796338" y="1608138"/>
            <a:ext cx="1587" cy="1587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69" name="Rectangle 61"/>
          <p:cNvSpPr>
            <a:spLocks noChangeArrowheads="1"/>
          </p:cNvSpPr>
          <p:nvPr/>
        </p:nvSpPr>
        <p:spPr bwMode="auto">
          <a:xfrm>
            <a:off x="8796338" y="1608138"/>
            <a:ext cx="11112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70" name="Line 62"/>
          <p:cNvSpPr>
            <a:spLocks noChangeShapeType="1"/>
          </p:cNvSpPr>
          <p:nvPr/>
        </p:nvSpPr>
        <p:spPr bwMode="auto">
          <a:xfrm>
            <a:off x="8796338" y="1943100"/>
            <a:ext cx="1587" cy="3175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71" name="Rectangle 63"/>
          <p:cNvSpPr>
            <a:spLocks noChangeArrowheads="1"/>
          </p:cNvSpPr>
          <p:nvPr/>
        </p:nvSpPr>
        <p:spPr bwMode="auto">
          <a:xfrm>
            <a:off x="8796338" y="1943100"/>
            <a:ext cx="11112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72" name="Line 64"/>
          <p:cNvSpPr>
            <a:spLocks noChangeShapeType="1"/>
          </p:cNvSpPr>
          <p:nvPr/>
        </p:nvSpPr>
        <p:spPr bwMode="auto">
          <a:xfrm>
            <a:off x="8796338" y="2268538"/>
            <a:ext cx="1587" cy="1587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73" name="Rectangle 65"/>
          <p:cNvSpPr>
            <a:spLocks noChangeArrowheads="1"/>
          </p:cNvSpPr>
          <p:nvPr/>
        </p:nvSpPr>
        <p:spPr bwMode="auto">
          <a:xfrm>
            <a:off x="8796338" y="2268538"/>
            <a:ext cx="11112" cy="111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74" name="Line 66"/>
          <p:cNvSpPr>
            <a:spLocks noChangeShapeType="1"/>
          </p:cNvSpPr>
          <p:nvPr/>
        </p:nvSpPr>
        <p:spPr bwMode="auto">
          <a:xfrm>
            <a:off x="8796338" y="2590800"/>
            <a:ext cx="1587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75" name="Rectangle 67"/>
          <p:cNvSpPr>
            <a:spLocks noChangeArrowheads="1"/>
          </p:cNvSpPr>
          <p:nvPr/>
        </p:nvSpPr>
        <p:spPr bwMode="auto">
          <a:xfrm>
            <a:off x="8796338" y="2590800"/>
            <a:ext cx="11112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76" name="Line 68"/>
          <p:cNvSpPr>
            <a:spLocks noChangeShapeType="1"/>
          </p:cNvSpPr>
          <p:nvPr/>
        </p:nvSpPr>
        <p:spPr bwMode="auto">
          <a:xfrm>
            <a:off x="8796338" y="2914650"/>
            <a:ext cx="1587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77" name="Rectangle 69"/>
          <p:cNvSpPr>
            <a:spLocks noChangeArrowheads="1"/>
          </p:cNvSpPr>
          <p:nvPr/>
        </p:nvSpPr>
        <p:spPr bwMode="auto">
          <a:xfrm>
            <a:off x="8796338" y="2914650"/>
            <a:ext cx="11112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78" name="Line 70"/>
          <p:cNvSpPr>
            <a:spLocks noChangeShapeType="1"/>
          </p:cNvSpPr>
          <p:nvPr/>
        </p:nvSpPr>
        <p:spPr bwMode="auto">
          <a:xfrm>
            <a:off x="8796338" y="3238500"/>
            <a:ext cx="1587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79" name="Rectangle 71"/>
          <p:cNvSpPr>
            <a:spLocks noChangeArrowheads="1"/>
          </p:cNvSpPr>
          <p:nvPr/>
        </p:nvSpPr>
        <p:spPr bwMode="auto">
          <a:xfrm>
            <a:off x="8796338" y="3238500"/>
            <a:ext cx="11112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80" name="Line 72"/>
          <p:cNvSpPr>
            <a:spLocks noChangeShapeType="1"/>
          </p:cNvSpPr>
          <p:nvPr/>
        </p:nvSpPr>
        <p:spPr bwMode="auto">
          <a:xfrm>
            <a:off x="8796338" y="3562350"/>
            <a:ext cx="1587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81" name="Rectangle 73"/>
          <p:cNvSpPr>
            <a:spLocks noChangeArrowheads="1"/>
          </p:cNvSpPr>
          <p:nvPr/>
        </p:nvSpPr>
        <p:spPr bwMode="auto">
          <a:xfrm>
            <a:off x="8796338" y="3562350"/>
            <a:ext cx="11112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82" name="Line 74"/>
          <p:cNvSpPr>
            <a:spLocks noChangeShapeType="1"/>
          </p:cNvSpPr>
          <p:nvPr/>
        </p:nvSpPr>
        <p:spPr bwMode="auto">
          <a:xfrm>
            <a:off x="8796338" y="3886200"/>
            <a:ext cx="1587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83" name="Rectangle 75"/>
          <p:cNvSpPr>
            <a:spLocks noChangeArrowheads="1"/>
          </p:cNvSpPr>
          <p:nvPr/>
        </p:nvSpPr>
        <p:spPr bwMode="auto">
          <a:xfrm>
            <a:off x="8796338" y="3886200"/>
            <a:ext cx="11112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84" name="Line 76"/>
          <p:cNvSpPr>
            <a:spLocks noChangeShapeType="1"/>
          </p:cNvSpPr>
          <p:nvPr/>
        </p:nvSpPr>
        <p:spPr bwMode="auto">
          <a:xfrm>
            <a:off x="8796338" y="4208463"/>
            <a:ext cx="1587" cy="1587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85" name="Rectangle 77"/>
          <p:cNvSpPr>
            <a:spLocks noChangeArrowheads="1"/>
          </p:cNvSpPr>
          <p:nvPr/>
        </p:nvSpPr>
        <p:spPr bwMode="auto">
          <a:xfrm>
            <a:off x="8796338" y="4208463"/>
            <a:ext cx="11112" cy="111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86" name="Line 78"/>
          <p:cNvSpPr>
            <a:spLocks noChangeShapeType="1"/>
          </p:cNvSpPr>
          <p:nvPr/>
        </p:nvSpPr>
        <p:spPr bwMode="auto">
          <a:xfrm>
            <a:off x="8796338" y="4532313"/>
            <a:ext cx="1587" cy="1587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87" name="Rectangle 79"/>
          <p:cNvSpPr>
            <a:spLocks noChangeArrowheads="1"/>
          </p:cNvSpPr>
          <p:nvPr/>
        </p:nvSpPr>
        <p:spPr bwMode="auto">
          <a:xfrm>
            <a:off x="8796338" y="4532313"/>
            <a:ext cx="11112" cy="111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88" name="Line 80"/>
          <p:cNvSpPr>
            <a:spLocks noChangeShapeType="1"/>
          </p:cNvSpPr>
          <p:nvPr/>
        </p:nvSpPr>
        <p:spPr bwMode="auto">
          <a:xfrm>
            <a:off x="8796338" y="4856163"/>
            <a:ext cx="1587" cy="1587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8796338" y="4856163"/>
            <a:ext cx="11112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8796338" y="5180013"/>
            <a:ext cx="1587" cy="1587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91" name="Rectangle 83"/>
          <p:cNvSpPr>
            <a:spLocks noChangeArrowheads="1"/>
          </p:cNvSpPr>
          <p:nvPr/>
        </p:nvSpPr>
        <p:spPr bwMode="auto">
          <a:xfrm>
            <a:off x="8796338" y="5180013"/>
            <a:ext cx="11112" cy="111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92" name="Line 84"/>
          <p:cNvSpPr>
            <a:spLocks noChangeShapeType="1"/>
          </p:cNvSpPr>
          <p:nvPr/>
        </p:nvSpPr>
        <p:spPr bwMode="auto">
          <a:xfrm>
            <a:off x="8796338" y="5503863"/>
            <a:ext cx="1587" cy="1587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93" name="Rectangle 85"/>
          <p:cNvSpPr>
            <a:spLocks noChangeArrowheads="1"/>
          </p:cNvSpPr>
          <p:nvPr/>
        </p:nvSpPr>
        <p:spPr bwMode="auto">
          <a:xfrm>
            <a:off x="8796338" y="5503863"/>
            <a:ext cx="11112" cy="111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94" name="Line 86"/>
          <p:cNvSpPr>
            <a:spLocks noChangeShapeType="1"/>
          </p:cNvSpPr>
          <p:nvPr/>
        </p:nvSpPr>
        <p:spPr bwMode="auto">
          <a:xfrm>
            <a:off x="8796338" y="5826125"/>
            <a:ext cx="1587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95" name="Rectangle 87"/>
          <p:cNvSpPr>
            <a:spLocks noChangeArrowheads="1"/>
          </p:cNvSpPr>
          <p:nvPr/>
        </p:nvSpPr>
        <p:spPr bwMode="auto">
          <a:xfrm>
            <a:off x="8796338" y="5826125"/>
            <a:ext cx="11112" cy="111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96" name="Line 88"/>
          <p:cNvSpPr>
            <a:spLocks noChangeShapeType="1"/>
          </p:cNvSpPr>
          <p:nvPr/>
        </p:nvSpPr>
        <p:spPr bwMode="auto">
          <a:xfrm>
            <a:off x="8796338" y="6149975"/>
            <a:ext cx="1587" cy="1588"/>
          </a:xfrm>
          <a:prstGeom prst="line">
            <a:avLst/>
          </a:prstGeom>
          <a:noFill/>
          <a:ln w="0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97" name="Rectangle 89"/>
          <p:cNvSpPr>
            <a:spLocks noChangeArrowheads="1"/>
          </p:cNvSpPr>
          <p:nvPr/>
        </p:nvSpPr>
        <p:spPr bwMode="auto">
          <a:xfrm>
            <a:off x="8796338" y="6149975"/>
            <a:ext cx="11112" cy="127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98" name="Text Box 90"/>
          <p:cNvSpPr txBox="1">
            <a:spLocks noChangeArrowheads="1"/>
          </p:cNvSpPr>
          <p:nvPr/>
        </p:nvSpPr>
        <p:spPr bwMode="auto">
          <a:xfrm>
            <a:off x="7548563" y="1952625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&lt;0.01**</a:t>
            </a:r>
          </a:p>
        </p:txBody>
      </p:sp>
      <p:sp>
        <p:nvSpPr>
          <p:cNvPr id="17499" name="Text Box 91"/>
          <p:cNvSpPr txBox="1">
            <a:spLocks noChangeArrowheads="1"/>
          </p:cNvSpPr>
          <p:nvPr/>
        </p:nvSpPr>
        <p:spPr bwMode="auto">
          <a:xfrm>
            <a:off x="7683500" y="2581275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0.41 </a:t>
            </a:r>
          </a:p>
        </p:txBody>
      </p:sp>
      <p:sp>
        <p:nvSpPr>
          <p:cNvPr id="17500" name="Text Box 92"/>
          <p:cNvSpPr txBox="1">
            <a:spLocks noChangeArrowheads="1"/>
          </p:cNvSpPr>
          <p:nvPr/>
        </p:nvSpPr>
        <p:spPr bwMode="auto">
          <a:xfrm>
            <a:off x="7683500" y="287020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0.73</a:t>
            </a:r>
          </a:p>
        </p:txBody>
      </p:sp>
      <p:sp>
        <p:nvSpPr>
          <p:cNvPr id="17501" name="Text Box 93"/>
          <p:cNvSpPr txBox="1">
            <a:spLocks noChangeArrowheads="1"/>
          </p:cNvSpPr>
          <p:nvPr/>
        </p:nvSpPr>
        <p:spPr bwMode="auto">
          <a:xfrm>
            <a:off x="7683500" y="3228975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0.80</a:t>
            </a:r>
          </a:p>
        </p:txBody>
      </p:sp>
      <p:sp>
        <p:nvSpPr>
          <p:cNvPr id="17502" name="Text Box 94"/>
          <p:cNvSpPr txBox="1">
            <a:spLocks noChangeArrowheads="1"/>
          </p:cNvSpPr>
          <p:nvPr/>
        </p:nvSpPr>
        <p:spPr bwMode="auto">
          <a:xfrm>
            <a:off x="7683500" y="3805238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0.32</a:t>
            </a:r>
          </a:p>
        </p:txBody>
      </p:sp>
      <p:sp>
        <p:nvSpPr>
          <p:cNvPr id="17503" name="Text Box 95"/>
          <p:cNvSpPr txBox="1">
            <a:spLocks noChangeArrowheads="1"/>
          </p:cNvSpPr>
          <p:nvPr/>
        </p:nvSpPr>
        <p:spPr bwMode="auto">
          <a:xfrm>
            <a:off x="7693025" y="416560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0.17 </a:t>
            </a:r>
          </a:p>
        </p:txBody>
      </p:sp>
      <p:sp>
        <p:nvSpPr>
          <p:cNvPr id="17504" name="Text Box 96"/>
          <p:cNvSpPr txBox="1">
            <a:spLocks noChangeArrowheads="1"/>
          </p:cNvSpPr>
          <p:nvPr/>
        </p:nvSpPr>
        <p:spPr bwMode="auto">
          <a:xfrm>
            <a:off x="7693025" y="4452938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0.83</a:t>
            </a:r>
            <a:endParaRPr lang="en-US" altLang="zh-TW" sz="1600" b="1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7505" name="Text Box 97"/>
          <p:cNvSpPr txBox="1">
            <a:spLocks noChangeArrowheads="1"/>
          </p:cNvSpPr>
          <p:nvPr/>
        </p:nvSpPr>
        <p:spPr bwMode="auto">
          <a:xfrm>
            <a:off x="338138" y="1135063"/>
            <a:ext cx="8496300" cy="3667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TW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Table 2. Preoperative dry eye parameters and intra-operative surgical measurements</a:t>
            </a:r>
          </a:p>
        </p:txBody>
      </p:sp>
      <p:sp>
        <p:nvSpPr>
          <p:cNvPr id="17506" name="Text Box 98"/>
          <p:cNvSpPr txBox="1">
            <a:spLocks noChangeArrowheads="1"/>
          </p:cNvSpPr>
          <p:nvPr/>
        </p:nvSpPr>
        <p:spPr bwMode="auto">
          <a:xfrm>
            <a:off x="1419225" y="5387975"/>
            <a:ext cx="47402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1600" b="1">
                <a:latin typeface="Times New Roman" pitchFamily="18" charset="0"/>
              </a:rPr>
              <a:t>FS: femtosecond group; MK: microkeratome group.</a:t>
            </a:r>
          </a:p>
        </p:txBody>
      </p:sp>
      <p:sp>
        <p:nvSpPr>
          <p:cNvPr id="17507" name="Text Box 99"/>
          <p:cNvSpPr txBox="1">
            <a:spLocks noChangeArrowheads="1"/>
          </p:cNvSpPr>
          <p:nvPr/>
        </p:nvSpPr>
        <p:spPr bwMode="auto">
          <a:xfrm>
            <a:off x="7607300" y="1579563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</a:p>
        </p:txBody>
      </p:sp>
      <p:sp>
        <p:nvSpPr>
          <p:cNvPr id="17508" name="Text Box 100"/>
          <p:cNvSpPr txBox="1">
            <a:spLocks noChangeArrowheads="1"/>
          </p:cNvSpPr>
          <p:nvPr/>
        </p:nvSpPr>
        <p:spPr bwMode="auto">
          <a:xfrm>
            <a:off x="7539038" y="225425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&lt;0.01**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Rectangle 4"/>
          <p:cNvSpPr>
            <a:spLocks noGrp="1" noChangeArrowheads="1"/>
          </p:cNvSpPr>
          <p:nvPr>
            <p:ph type="title"/>
          </p:nvPr>
        </p:nvSpPr>
        <p:spPr>
          <a:xfrm>
            <a:off x="444500" y="284162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dirty="0" smtClean="0"/>
              <a:t>3. </a:t>
            </a:r>
            <a:r>
              <a:rPr lang="en-US" altLang="zh-TW" sz="4000" dirty="0" smtClean="0">
                <a:solidFill>
                  <a:srgbClr val="FFFF00"/>
                </a:solidFill>
              </a:rPr>
              <a:t>The effects of different hinge locations on dry eye parameters and corneal sensation in MK 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8" name="Rectangle 12"/>
          <p:cNvSpPr>
            <a:spLocks noGrp="1" noChangeArrowheads="1"/>
          </p:cNvSpPr>
          <p:nvPr>
            <p:ph type="title"/>
          </p:nvPr>
        </p:nvSpPr>
        <p:spPr>
          <a:xfrm>
            <a:off x="444500" y="3127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3200" dirty="0" smtClean="0">
                <a:solidFill>
                  <a:srgbClr val="FFFF00"/>
                </a:solidFill>
              </a:rPr>
              <a:t>Hinge position has no effects on </a:t>
            </a:r>
            <a:r>
              <a:rPr lang="en-US" altLang="zh-TW" sz="3200" b="1" i="1" dirty="0" err="1" smtClean="0">
                <a:solidFill>
                  <a:srgbClr val="FFFF00"/>
                </a:solidFill>
              </a:rPr>
              <a:t>Schirmer</a:t>
            </a:r>
            <a:r>
              <a:rPr lang="en-US" altLang="zh-TW" sz="3200" b="1" i="1" dirty="0" smtClean="0">
                <a:solidFill>
                  <a:srgbClr val="FFFF00"/>
                </a:solidFill>
              </a:rPr>
              <a:t> basic secretion test </a:t>
            </a:r>
            <a:r>
              <a:rPr lang="en-US" altLang="zh-TW" sz="3200" dirty="0" smtClean="0">
                <a:solidFill>
                  <a:srgbClr val="FFFF00"/>
                </a:solidFill>
              </a:rPr>
              <a:t>in MK group</a:t>
            </a:r>
          </a:p>
        </p:txBody>
      </p:sp>
      <p:graphicFrame>
        <p:nvGraphicFramePr>
          <p:cNvPr id="3074" name="Object 13"/>
          <p:cNvGraphicFramePr>
            <a:graphicFrameLocks noChangeAspect="1"/>
          </p:cNvGraphicFramePr>
          <p:nvPr/>
        </p:nvGraphicFramePr>
        <p:xfrm>
          <a:off x="0" y="1935163"/>
          <a:ext cx="9144000" cy="4302125"/>
        </p:xfrm>
        <a:graphic>
          <a:graphicData uri="http://schemas.openxmlformats.org/presentationml/2006/ole">
            <p:oleObj spid="_x0000_s3074" name="圖表" r:id="rId3" imgW="6334225" imgH="2914851" progId="Excel.Sheet.8">
              <p:embed/>
            </p:oleObj>
          </a:graphicData>
        </a:graphic>
      </p:graphicFrame>
      <p:sp>
        <p:nvSpPr>
          <p:cNvPr id="3076" name="Text Box 14"/>
          <p:cNvSpPr txBox="1">
            <a:spLocks noChangeArrowheads="1"/>
          </p:cNvSpPr>
          <p:nvPr/>
        </p:nvSpPr>
        <p:spPr bwMode="auto">
          <a:xfrm>
            <a:off x="1692275" y="2852738"/>
            <a:ext cx="10080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=0.30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077" name="Text Box 15"/>
          <p:cNvSpPr txBox="1">
            <a:spLocks noChangeArrowheads="1"/>
          </p:cNvSpPr>
          <p:nvPr/>
        </p:nvSpPr>
        <p:spPr bwMode="auto">
          <a:xfrm>
            <a:off x="6659563" y="2781300"/>
            <a:ext cx="1008062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=0.47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078" name="Text Box 16"/>
          <p:cNvSpPr txBox="1">
            <a:spLocks noChangeArrowheads="1"/>
          </p:cNvSpPr>
          <p:nvPr/>
        </p:nvSpPr>
        <p:spPr bwMode="auto">
          <a:xfrm>
            <a:off x="5364163" y="2876550"/>
            <a:ext cx="1008062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=0.32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079" name="Text Box 17"/>
          <p:cNvSpPr txBox="1">
            <a:spLocks noChangeArrowheads="1"/>
          </p:cNvSpPr>
          <p:nvPr/>
        </p:nvSpPr>
        <p:spPr bwMode="auto">
          <a:xfrm>
            <a:off x="4140200" y="2876550"/>
            <a:ext cx="1008063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=0.43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3080" name="Text Box 18"/>
          <p:cNvSpPr txBox="1">
            <a:spLocks noChangeArrowheads="1"/>
          </p:cNvSpPr>
          <p:nvPr/>
        </p:nvSpPr>
        <p:spPr bwMode="auto">
          <a:xfrm>
            <a:off x="2916238" y="2852738"/>
            <a:ext cx="1008062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=0.23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3"/>
          <p:cNvGraphicFramePr>
            <a:graphicFrameLocks noChangeAspect="1"/>
          </p:cNvGraphicFramePr>
          <p:nvPr>
            <p:ph idx="1"/>
          </p:nvPr>
        </p:nvGraphicFramePr>
        <p:xfrm>
          <a:off x="214313" y="2133600"/>
          <a:ext cx="8929687" cy="4000500"/>
        </p:xfrm>
        <a:graphic>
          <a:graphicData uri="http://schemas.openxmlformats.org/presentationml/2006/ole">
            <p:oleObj spid="_x0000_s4098" name="圖表" r:id="rId3" imgW="5838925" imgH="2381451" progId="Excel.Sheet.8">
              <p:embed/>
            </p:oleObj>
          </a:graphicData>
        </a:graphic>
      </p:graphicFrame>
      <p:sp>
        <p:nvSpPr>
          <p:cNvPr id="4099" name="Text Box 4"/>
          <p:cNvSpPr txBox="1">
            <a:spLocks noChangeArrowheads="1"/>
          </p:cNvSpPr>
          <p:nvPr/>
        </p:nvSpPr>
        <p:spPr bwMode="auto">
          <a:xfrm flipV="1">
            <a:off x="0" y="3716338"/>
            <a:ext cx="5492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400">
                <a:latin typeface="Times New Roman" pitchFamily="18" charset="0"/>
              </a:rPr>
              <a:t>(sec)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476375" y="3284538"/>
            <a:ext cx="1079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=0.47</a:t>
            </a:r>
          </a:p>
        </p:txBody>
      </p:sp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2555875" y="3284538"/>
            <a:ext cx="1079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=0.30</a:t>
            </a:r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3995738" y="3284538"/>
            <a:ext cx="1079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=0.36</a:t>
            </a:r>
          </a:p>
        </p:txBody>
      </p:sp>
      <p:sp>
        <p:nvSpPr>
          <p:cNvPr id="4103" name="Text Box 8"/>
          <p:cNvSpPr txBox="1">
            <a:spLocks noChangeArrowheads="1"/>
          </p:cNvSpPr>
          <p:nvPr/>
        </p:nvSpPr>
        <p:spPr bwMode="auto">
          <a:xfrm>
            <a:off x="5292725" y="3284538"/>
            <a:ext cx="1079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=0.34</a:t>
            </a:r>
          </a:p>
        </p:txBody>
      </p:sp>
      <p:sp>
        <p:nvSpPr>
          <p:cNvPr id="4104" name="Text Box 9"/>
          <p:cNvSpPr txBox="1">
            <a:spLocks noChangeArrowheads="1"/>
          </p:cNvSpPr>
          <p:nvPr/>
        </p:nvSpPr>
        <p:spPr bwMode="auto">
          <a:xfrm>
            <a:off x="6516688" y="3284538"/>
            <a:ext cx="1079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=0.24</a:t>
            </a:r>
          </a:p>
        </p:txBody>
      </p:sp>
      <p:sp>
        <p:nvSpPr>
          <p:cNvPr id="133131" name="Rectangle 11"/>
          <p:cNvSpPr>
            <a:spLocks noGrp="1" noChangeArrowheads="1"/>
          </p:cNvSpPr>
          <p:nvPr>
            <p:ph type="title"/>
          </p:nvPr>
        </p:nvSpPr>
        <p:spPr>
          <a:xfrm>
            <a:off x="444500" y="4048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Hinge position has no effects on </a:t>
            </a:r>
            <a:r>
              <a:rPr lang="en-US" altLang="zh-TW" b="1" i="1" dirty="0" smtClean="0">
                <a:solidFill>
                  <a:srgbClr val="FFFF00"/>
                </a:solidFill>
              </a:rPr>
              <a:t>TBUT</a:t>
            </a:r>
            <a:r>
              <a:rPr lang="en-US" altLang="zh-TW" dirty="0" smtClean="0">
                <a:solidFill>
                  <a:srgbClr val="FFFF00"/>
                </a:solidFill>
              </a:rPr>
              <a:t> in MK 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331913" y="2852738"/>
            <a:ext cx="1066800" cy="2841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200" b="1" i="1">
                <a:solidFill>
                  <a:srgbClr val="FF0000"/>
                </a:solidFill>
                <a:latin typeface="Times New Roman" pitchFamily="18" charset="0"/>
              </a:rPr>
              <a:t>P =0.245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116013" y="2060575"/>
            <a:ext cx="106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200" b="1" i="1">
                <a:solidFill>
                  <a:srgbClr val="FF0000"/>
                </a:solidFill>
                <a:latin typeface="Times New Roman" pitchFamily="18" charset="0"/>
              </a:rPr>
              <a:t>P =0.755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ph idx="1"/>
          </p:nvPr>
        </p:nvGraphicFramePr>
        <p:xfrm>
          <a:off x="395288" y="1773238"/>
          <a:ext cx="8351837" cy="4175125"/>
        </p:xfrm>
        <a:graphic>
          <a:graphicData uri="http://schemas.openxmlformats.org/presentationml/2006/ole">
            <p:oleObj spid="_x0000_s5122" name="圖表" r:id="rId3" imgW="5838925" imgH="2971800" progId="Excel.Sheet.8">
              <p:embed/>
            </p:oleObj>
          </a:graphicData>
        </a:graphic>
      </p:graphicFrame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1619250" y="2708275"/>
            <a:ext cx="72072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=0.5</a:t>
            </a:r>
          </a:p>
          <a:p>
            <a:pPr>
              <a:spcBef>
                <a:spcPct val="50000"/>
              </a:spcBef>
            </a:pPr>
            <a:endParaRPr lang="en-US" altLang="zh-TW" sz="1400" b="1">
              <a:latin typeface="Times New Roman" pitchFamily="18" charset="0"/>
            </a:endParaRPr>
          </a:p>
        </p:txBody>
      </p:sp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2843213" y="2708275"/>
            <a:ext cx="865187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=0.48</a:t>
            </a:r>
          </a:p>
          <a:p>
            <a:pPr>
              <a:spcBef>
                <a:spcPct val="50000"/>
              </a:spcBef>
            </a:pPr>
            <a:endParaRPr lang="en-US" altLang="zh-TW" sz="1400" b="1">
              <a:latin typeface="Times New Roman" pitchFamily="18" charset="0"/>
            </a:endParaRPr>
          </a:p>
        </p:txBody>
      </p:sp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3995738" y="2708275"/>
            <a:ext cx="865187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=0.42</a:t>
            </a:r>
          </a:p>
          <a:p>
            <a:pPr>
              <a:spcBef>
                <a:spcPct val="50000"/>
              </a:spcBef>
            </a:pPr>
            <a:endParaRPr lang="en-US" altLang="zh-TW" sz="1400" b="1">
              <a:latin typeface="Times New Roman" pitchFamily="18" charset="0"/>
            </a:endParaRPr>
          </a:p>
        </p:txBody>
      </p:sp>
      <p:sp>
        <p:nvSpPr>
          <p:cNvPr id="5128" name="Text Box 9"/>
          <p:cNvSpPr txBox="1">
            <a:spLocks noChangeArrowheads="1"/>
          </p:cNvSpPr>
          <p:nvPr/>
        </p:nvSpPr>
        <p:spPr bwMode="auto">
          <a:xfrm>
            <a:off x="5148263" y="2660650"/>
            <a:ext cx="865187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=0.46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5129" name="Text Box 10"/>
          <p:cNvSpPr txBox="1">
            <a:spLocks noChangeArrowheads="1"/>
          </p:cNvSpPr>
          <p:nvPr/>
        </p:nvSpPr>
        <p:spPr bwMode="auto">
          <a:xfrm>
            <a:off x="6443663" y="2660650"/>
            <a:ext cx="865187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=0.16</a:t>
            </a:r>
          </a:p>
          <a:p>
            <a:pPr>
              <a:spcBef>
                <a:spcPct val="50000"/>
              </a:spcBef>
            </a:pPr>
            <a:endParaRPr lang="en-US" altLang="zh-TW" sz="1400" b="1">
              <a:latin typeface="Times New Roman" pitchFamily="18" charset="0"/>
            </a:endParaRPr>
          </a:p>
        </p:txBody>
      </p:sp>
      <p:sp>
        <p:nvSpPr>
          <p:cNvPr id="131084" name="Rectangle 12"/>
          <p:cNvSpPr>
            <a:spLocks noGrp="1" noChangeArrowheads="1"/>
          </p:cNvSpPr>
          <p:nvPr>
            <p:ph type="title"/>
          </p:nvPr>
        </p:nvSpPr>
        <p:spPr>
          <a:xfrm>
            <a:off x="444500" y="3508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3600" dirty="0" smtClean="0">
                <a:solidFill>
                  <a:srgbClr val="FFFF00"/>
                </a:solidFill>
              </a:rPr>
              <a:t>Hinge position has no effects on </a:t>
            </a:r>
            <a:r>
              <a:rPr lang="en-US" altLang="zh-TW" sz="3600" b="1" i="1" dirty="0" smtClean="0">
                <a:solidFill>
                  <a:srgbClr val="FFFF00"/>
                </a:solidFill>
              </a:rPr>
              <a:t>corneal </a:t>
            </a:r>
            <a:r>
              <a:rPr lang="en-US" altLang="zh-TW" sz="3600" b="1" i="1" dirty="0" err="1" smtClean="0">
                <a:solidFill>
                  <a:srgbClr val="FFFF00"/>
                </a:solidFill>
              </a:rPr>
              <a:t>fluorescein</a:t>
            </a:r>
            <a:r>
              <a:rPr lang="en-US" altLang="zh-TW" sz="3600" b="1" i="1" dirty="0" smtClean="0">
                <a:solidFill>
                  <a:srgbClr val="FFFF00"/>
                </a:solidFill>
              </a:rPr>
              <a:t> staining </a:t>
            </a:r>
            <a:r>
              <a:rPr lang="en-US" altLang="zh-TW" sz="3600" dirty="0" smtClean="0">
                <a:solidFill>
                  <a:srgbClr val="FFFF00"/>
                </a:solidFill>
              </a:rPr>
              <a:t>in MK 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>
            <p:ph idx="1"/>
          </p:nvPr>
        </p:nvGraphicFramePr>
        <p:xfrm>
          <a:off x="250825" y="2276475"/>
          <a:ext cx="8426450" cy="3876675"/>
        </p:xfrm>
        <a:graphic>
          <a:graphicData uri="http://schemas.openxmlformats.org/presentationml/2006/ole">
            <p:oleObj spid="_x0000_s6146" name="圖表" r:id="rId3" imgW="5838925" imgH="2686251" progId="Excel.Sheet.8">
              <p:embed/>
            </p:oleObj>
          </a:graphicData>
        </a:graphic>
      </p:graphicFrame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1187450" y="3213100"/>
            <a:ext cx="863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=0.42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411413" y="3213100"/>
            <a:ext cx="863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=0.42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3708400" y="3213100"/>
            <a:ext cx="863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=0.47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5003800" y="3213100"/>
            <a:ext cx="863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=0.5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6151" name="Text Box 8"/>
          <p:cNvSpPr txBox="1">
            <a:spLocks noChangeArrowheads="1"/>
          </p:cNvSpPr>
          <p:nvPr/>
        </p:nvSpPr>
        <p:spPr bwMode="auto">
          <a:xfrm>
            <a:off x="6300788" y="3213100"/>
            <a:ext cx="863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=0.31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132105" name="Rectangle 9"/>
          <p:cNvSpPr>
            <a:spLocks noChangeArrowheads="1"/>
          </p:cNvSpPr>
          <p:nvPr/>
        </p:nvSpPr>
        <p:spPr bwMode="auto">
          <a:xfrm>
            <a:off x="323850" y="719138"/>
            <a:ext cx="85915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TW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Hinge position has no effects on </a:t>
            </a:r>
          </a:p>
          <a:p>
            <a:pPr algn="ctr">
              <a:defRPr/>
            </a:pPr>
            <a:r>
              <a:rPr lang="en-US" altLang="zh-TW" sz="32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conjunctival</a:t>
            </a:r>
            <a:r>
              <a:rPr lang="en-US" altLang="zh-TW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rose </a:t>
            </a:r>
            <a:r>
              <a:rPr lang="en-US" altLang="zh-TW" sz="32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bengal</a:t>
            </a:r>
            <a:r>
              <a:rPr lang="en-US" altLang="zh-TW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staining </a:t>
            </a:r>
            <a:r>
              <a:rPr lang="en-US" altLang="zh-TW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 MK 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1" name="Rectangle 9"/>
          <p:cNvSpPr>
            <a:spLocks noGrp="1" noChangeArrowheads="1"/>
          </p:cNvSpPr>
          <p:nvPr>
            <p:ph type="title"/>
          </p:nvPr>
        </p:nvSpPr>
        <p:spPr>
          <a:xfrm>
            <a:off x="444500" y="4857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3600" dirty="0" smtClean="0">
                <a:solidFill>
                  <a:srgbClr val="FFFF00"/>
                </a:solidFill>
              </a:rPr>
              <a:t>Hinge position has no effects on </a:t>
            </a:r>
            <a:br>
              <a:rPr lang="en-US" altLang="zh-TW" sz="3600" dirty="0" smtClean="0">
                <a:solidFill>
                  <a:srgbClr val="FFFF00"/>
                </a:solidFill>
              </a:rPr>
            </a:br>
            <a:r>
              <a:rPr lang="en-US" altLang="zh-TW" sz="3600" b="1" i="1" dirty="0" smtClean="0">
                <a:solidFill>
                  <a:srgbClr val="FFFF00"/>
                </a:solidFill>
              </a:rPr>
              <a:t>central corneal sensation </a:t>
            </a:r>
            <a:r>
              <a:rPr lang="en-US" altLang="zh-TW" sz="3600" dirty="0" smtClean="0">
                <a:solidFill>
                  <a:srgbClr val="FFFF00"/>
                </a:solidFill>
              </a:rPr>
              <a:t>in </a:t>
            </a:r>
            <a:br>
              <a:rPr lang="en-US" altLang="zh-TW" sz="3600" dirty="0" smtClean="0">
                <a:solidFill>
                  <a:srgbClr val="FFFF00"/>
                </a:solidFill>
              </a:rPr>
            </a:br>
            <a:r>
              <a:rPr lang="en-US" altLang="zh-TW" sz="3600" dirty="0" smtClean="0">
                <a:solidFill>
                  <a:srgbClr val="FFFF00"/>
                </a:solidFill>
              </a:rPr>
              <a:t>MK group</a:t>
            </a:r>
          </a:p>
        </p:txBody>
      </p:sp>
      <p:sp>
        <p:nvSpPr>
          <p:cNvPr id="7172" name="Text Box 10"/>
          <p:cNvSpPr txBox="1">
            <a:spLocks noChangeArrowheads="1"/>
          </p:cNvSpPr>
          <p:nvPr/>
        </p:nvSpPr>
        <p:spPr bwMode="auto">
          <a:xfrm>
            <a:off x="-69850" y="2565400"/>
            <a:ext cx="3968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TW" sz="1400" b="1">
                <a:latin typeface="Times New Roman" pitchFamily="18" charset="0"/>
              </a:rPr>
              <a:t>(grm/sq/mm)</a:t>
            </a:r>
          </a:p>
        </p:txBody>
      </p:sp>
      <p:graphicFrame>
        <p:nvGraphicFramePr>
          <p:cNvPr id="7170" name="Object 11"/>
          <p:cNvGraphicFramePr>
            <a:graphicFrameLocks noChangeAspect="1"/>
          </p:cNvGraphicFramePr>
          <p:nvPr/>
        </p:nvGraphicFramePr>
        <p:xfrm>
          <a:off x="261938" y="2108200"/>
          <a:ext cx="8847137" cy="3708400"/>
        </p:xfrm>
        <a:graphic>
          <a:graphicData uri="http://schemas.openxmlformats.org/presentationml/2006/ole">
            <p:oleObj spid="_x0000_s7170" name="圖表" r:id="rId3" imgW="5772351" imgH="2419551" progId="Excel.Sheet.8">
              <p:embed/>
            </p:oleObj>
          </a:graphicData>
        </a:graphic>
      </p:graphicFrame>
      <p:sp>
        <p:nvSpPr>
          <p:cNvPr id="7173" name="Text Box 12"/>
          <p:cNvSpPr txBox="1">
            <a:spLocks noChangeArrowheads="1"/>
          </p:cNvSpPr>
          <p:nvPr/>
        </p:nvSpPr>
        <p:spPr bwMode="auto">
          <a:xfrm>
            <a:off x="1333500" y="31416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zh-TW" sz="2400">
              <a:latin typeface="Times New Roman" pitchFamily="18" charset="0"/>
            </a:endParaRPr>
          </a:p>
        </p:txBody>
      </p:sp>
      <p:sp>
        <p:nvSpPr>
          <p:cNvPr id="7174" name="Text Box 13"/>
          <p:cNvSpPr txBox="1">
            <a:spLocks noChangeArrowheads="1"/>
          </p:cNvSpPr>
          <p:nvPr/>
        </p:nvSpPr>
        <p:spPr bwMode="auto">
          <a:xfrm>
            <a:off x="1333500" y="3141663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=0.39</a:t>
            </a:r>
          </a:p>
        </p:txBody>
      </p:sp>
      <p:sp>
        <p:nvSpPr>
          <p:cNvPr id="7175" name="Text Box 14"/>
          <p:cNvSpPr txBox="1">
            <a:spLocks noChangeArrowheads="1"/>
          </p:cNvSpPr>
          <p:nvPr/>
        </p:nvSpPr>
        <p:spPr bwMode="auto">
          <a:xfrm>
            <a:off x="6589713" y="3141663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=0.46</a:t>
            </a:r>
          </a:p>
        </p:txBody>
      </p:sp>
      <p:sp>
        <p:nvSpPr>
          <p:cNvPr id="7176" name="Text Box 15"/>
          <p:cNvSpPr txBox="1">
            <a:spLocks noChangeArrowheads="1"/>
          </p:cNvSpPr>
          <p:nvPr/>
        </p:nvSpPr>
        <p:spPr bwMode="auto">
          <a:xfrm>
            <a:off x="5294313" y="3141663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=0.38</a:t>
            </a:r>
          </a:p>
        </p:txBody>
      </p:sp>
      <p:sp>
        <p:nvSpPr>
          <p:cNvPr id="7177" name="Text Box 16"/>
          <p:cNvSpPr txBox="1">
            <a:spLocks noChangeArrowheads="1"/>
          </p:cNvSpPr>
          <p:nvPr/>
        </p:nvSpPr>
        <p:spPr bwMode="auto">
          <a:xfrm>
            <a:off x="3997325" y="3141663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=0.30</a:t>
            </a:r>
          </a:p>
        </p:txBody>
      </p:sp>
      <p:sp>
        <p:nvSpPr>
          <p:cNvPr id="7178" name="Text Box 17"/>
          <p:cNvSpPr txBox="1">
            <a:spLocks noChangeArrowheads="1"/>
          </p:cNvSpPr>
          <p:nvPr/>
        </p:nvSpPr>
        <p:spPr bwMode="auto">
          <a:xfrm>
            <a:off x="2701925" y="3141663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8" name="Rectangle 8"/>
          <p:cNvSpPr>
            <a:spLocks noGrp="1" noChangeArrowheads="1"/>
          </p:cNvSpPr>
          <p:nvPr>
            <p:ph type="title"/>
          </p:nvPr>
        </p:nvSpPr>
        <p:spPr>
          <a:xfrm>
            <a:off x="1428750" y="571500"/>
            <a:ext cx="6400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rgbClr val="FFFF00"/>
                </a:solidFill>
              </a:rPr>
              <a:t>Hinge position has no effects on </a:t>
            </a:r>
            <a:r>
              <a:rPr lang="en-US" altLang="zh-TW" sz="4000" b="1" i="1" dirty="0" smtClean="0">
                <a:solidFill>
                  <a:srgbClr val="FFFF00"/>
                </a:solidFill>
              </a:rPr>
              <a:t>OSDI</a:t>
            </a:r>
            <a:r>
              <a:rPr lang="en-US" altLang="zh-TW" sz="4000" dirty="0" smtClean="0">
                <a:solidFill>
                  <a:srgbClr val="FFFF00"/>
                </a:solidFill>
              </a:rPr>
              <a:t> in MK group</a:t>
            </a:r>
          </a:p>
        </p:txBody>
      </p:sp>
      <p:graphicFrame>
        <p:nvGraphicFramePr>
          <p:cNvPr id="8194" name="Object 9"/>
          <p:cNvGraphicFramePr>
            <a:graphicFrameLocks noChangeAspect="1"/>
          </p:cNvGraphicFramePr>
          <p:nvPr/>
        </p:nvGraphicFramePr>
        <p:xfrm>
          <a:off x="0" y="1825625"/>
          <a:ext cx="9144000" cy="4424363"/>
        </p:xfrm>
        <a:graphic>
          <a:graphicData uri="http://schemas.openxmlformats.org/presentationml/2006/ole">
            <p:oleObj spid="_x0000_s8194" name="圖表" r:id="rId3" imgW="6534351" imgH="3162300" progId="Excel.Sheet.8">
              <p:embed/>
            </p:oleObj>
          </a:graphicData>
        </a:graphic>
      </p:graphicFrame>
      <p:sp>
        <p:nvSpPr>
          <p:cNvPr id="8196" name="Text Box 10"/>
          <p:cNvSpPr txBox="1">
            <a:spLocks noChangeArrowheads="1"/>
          </p:cNvSpPr>
          <p:nvPr/>
        </p:nvSpPr>
        <p:spPr bwMode="auto">
          <a:xfrm>
            <a:off x="1258888" y="2708275"/>
            <a:ext cx="100965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=0.5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8197" name="Text Box 11"/>
          <p:cNvSpPr txBox="1">
            <a:spLocks noChangeArrowheads="1"/>
          </p:cNvSpPr>
          <p:nvPr/>
        </p:nvSpPr>
        <p:spPr bwMode="auto">
          <a:xfrm>
            <a:off x="6802438" y="2708275"/>
            <a:ext cx="100965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=0.5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8198" name="Text Box 12"/>
          <p:cNvSpPr txBox="1">
            <a:spLocks noChangeArrowheads="1"/>
          </p:cNvSpPr>
          <p:nvPr/>
        </p:nvSpPr>
        <p:spPr bwMode="auto">
          <a:xfrm>
            <a:off x="5362575" y="2708275"/>
            <a:ext cx="100965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=0.5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8199" name="Text Box 13"/>
          <p:cNvSpPr txBox="1">
            <a:spLocks noChangeArrowheads="1"/>
          </p:cNvSpPr>
          <p:nvPr/>
        </p:nvSpPr>
        <p:spPr bwMode="auto">
          <a:xfrm>
            <a:off x="3922713" y="2708275"/>
            <a:ext cx="100965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=0.5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8200" name="Text Box 14"/>
          <p:cNvSpPr txBox="1">
            <a:spLocks noChangeArrowheads="1"/>
          </p:cNvSpPr>
          <p:nvPr/>
        </p:nvSpPr>
        <p:spPr bwMode="auto">
          <a:xfrm>
            <a:off x="2555875" y="2708275"/>
            <a:ext cx="100965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=0.48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sten-tom1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056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54013" y="598488"/>
            <a:ext cx="8534400" cy="849312"/>
          </a:xfrm>
          <a:effectLst>
            <a:outerShdw dist="17961" dir="2700000" algn="ctr" rotWithShape="0">
              <a:schemeClr val="bg2"/>
            </a:outerShdw>
          </a:effectLst>
        </p:spPr>
        <p:txBody>
          <a:bodyPr lIns="90488" tIns="44450" rIns="90488" bIns="44450" anchor="t"/>
          <a:lstStyle/>
          <a:p>
            <a:pPr eaLnBrk="1" hangingPunct="1">
              <a:defRPr/>
            </a:pPr>
            <a:r>
              <a:rPr lang="en-US" altLang="zh-TW" smtClean="0">
                <a:solidFill>
                  <a:srgbClr val="FFFF00"/>
                </a:solidFill>
              </a:rPr>
              <a:t>Is the Quality of Vision good enough?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44500" y="26368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TW" sz="40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4. The effects of </a:t>
            </a:r>
            <a:r>
              <a:rPr lang="en-US" altLang="zh-TW" sz="40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different hinge   locations on </a:t>
            </a:r>
            <a:r>
              <a:rPr lang="en-US" altLang="zh-TW" sz="40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dry eye parameters </a:t>
            </a:r>
            <a:r>
              <a:rPr lang="en-US" altLang="zh-TW" sz="40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and</a:t>
            </a:r>
            <a:r>
              <a:rPr lang="en-US" altLang="zh-TW" sz="40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corneal sensation</a:t>
            </a:r>
            <a:r>
              <a:rPr lang="en-US" altLang="zh-TW" sz="40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in IL 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3"/>
          <p:cNvGraphicFramePr>
            <a:graphicFrameLocks noChangeAspect="1"/>
          </p:cNvGraphicFramePr>
          <p:nvPr>
            <p:ph idx="1"/>
          </p:nvPr>
        </p:nvGraphicFramePr>
        <p:xfrm>
          <a:off x="0" y="2008188"/>
          <a:ext cx="9144000" cy="4060825"/>
        </p:xfrm>
        <a:graphic>
          <a:graphicData uri="http://schemas.openxmlformats.org/presentationml/2006/ole">
            <p:oleObj spid="_x0000_s9218" name="圖表" r:id="rId3" imgW="6886475" imgH="3057625" progId="Excel.Sheet.8">
              <p:embed/>
            </p:oleObj>
          </a:graphicData>
        </a:graphic>
      </p:graphicFrame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1835150" y="2997200"/>
            <a:ext cx="936625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=0.45</a:t>
            </a:r>
          </a:p>
          <a:p>
            <a:pPr>
              <a:spcBef>
                <a:spcPct val="50000"/>
              </a:spcBef>
            </a:pPr>
            <a:endParaRPr lang="en-US" altLang="zh-TW" sz="2400">
              <a:latin typeface="Times New Roman" pitchFamily="18" charset="0"/>
            </a:endParaRP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6659563" y="2997200"/>
            <a:ext cx="936625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=0.15</a:t>
            </a:r>
          </a:p>
          <a:p>
            <a:pPr>
              <a:spcBef>
                <a:spcPct val="50000"/>
              </a:spcBef>
            </a:pPr>
            <a:endParaRPr lang="en-US" altLang="zh-TW" sz="2400">
              <a:latin typeface="Times New Roman" pitchFamily="18" charset="0"/>
            </a:endParaRPr>
          </a:p>
        </p:txBody>
      </p:sp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5435600" y="3008313"/>
            <a:ext cx="936625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=0.40</a:t>
            </a:r>
          </a:p>
          <a:p>
            <a:pPr>
              <a:spcBef>
                <a:spcPct val="50000"/>
              </a:spcBef>
            </a:pPr>
            <a:endParaRPr lang="en-US" altLang="zh-TW" sz="2400">
              <a:latin typeface="Times New Roman" pitchFamily="18" charset="0"/>
            </a:endParaRP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4211638" y="3008313"/>
            <a:ext cx="936625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=0.40</a:t>
            </a:r>
          </a:p>
          <a:p>
            <a:pPr>
              <a:spcBef>
                <a:spcPct val="50000"/>
              </a:spcBef>
            </a:pPr>
            <a:endParaRPr lang="en-US" altLang="zh-TW" sz="2400">
              <a:latin typeface="Times New Roman" pitchFamily="18" charset="0"/>
            </a:endParaRPr>
          </a:p>
        </p:txBody>
      </p:sp>
      <p:sp>
        <p:nvSpPr>
          <p:cNvPr id="9223" name="Text Box 8"/>
          <p:cNvSpPr txBox="1">
            <a:spLocks noChangeArrowheads="1"/>
          </p:cNvSpPr>
          <p:nvPr/>
        </p:nvSpPr>
        <p:spPr bwMode="auto">
          <a:xfrm>
            <a:off x="3059113" y="2997200"/>
            <a:ext cx="936625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=0.30</a:t>
            </a:r>
          </a:p>
          <a:p>
            <a:pPr>
              <a:spcBef>
                <a:spcPct val="50000"/>
              </a:spcBef>
            </a:pPr>
            <a:endParaRPr lang="en-US" altLang="zh-TW" sz="2400">
              <a:latin typeface="Times New Roman" pitchFamily="18" charset="0"/>
            </a:endParaRPr>
          </a:p>
        </p:txBody>
      </p:sp>
      <p:sp>
        <p:nvSpPr>
          <p:cNvPr id="129034" name="Rectangle 10"/>
          <p:cNvSpPr>
            <a:spLocks noGrp="1" noChangeArrowheads="1"/>
          </p:cNvSpPr>
          <p:nvPr>
            <p:ph type="title"/>
          </p:nvPr>
        </p:nvSpPr>
        <p:spPr>
          <a:xfrm>
            <a:off x="444500" y="4143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Hinge position has no effects on </a:t>
            </a:r>
            <a:r>
              <a:rPr lang="en-US" altLang="zh-TW" b="1" i="1" dirty="0" err="1" smtClean="0">
                <a:solidFill>
                  <a:srgbClr val="FFFF00"/>
                </a:solidFill>
              </a:rPr>
              <a:t>Schirmer</a:t>
            </a:r>
            <a:r>
              <a:rPr lang="en-US" altLang="zh-TW" b="1" i="1" dirty="0" smtClean="0">
                <a:solidFill>
                  <a:srgbClr val="FFFF00"/>
                </a:solidFill>
              </a:rPr>
              <a:t> basic secretion test </a:t>
            </a:r>
            <a:r>
              <a:rPr lang="en-US" altLang="zh-TW" dirty="0" smtClean="0">
                <a:solidFill>
                  <a:srgbClr val="FFFF00"/>
                </a:solidFill>
              </a:rPr>
              <a:t>in IL 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3" name="Rectangle 9"/>
          <p:cNvSpPr>
            <a:spLocks noGrp="1" noChangeArrowheads="1"/>
          </p:cNvSpPr>
          <p:nvPr>
            <p:ph type="title"/>
          </p:nvPr>
        </p:nvSpPr>
        <p:spPr>
          <a:xfrm>
            <a:off x="444500" y="388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rgbClr val="FFFF00"/>
                </a:solidFill>
              </a:rPr>
              <a:t>Hinge position has no effects on </a:t>
            </a:r>
            <a:r>
              <a:rPr lang="en-US" altLang="zh-TW" sz="4000" b="1" i="1" dirty="0" smtClean="0">
                <a:solidFill>
                  <a:srgbClr val="FFFF00"/>
                </a:solidFill>
              </a:rPr>
              <a:t>TBUT</a:t>
            </a:r>
            <a:r>
              <a:rPr lang="en-US" altLang="zh-TW" sz="4000" dirty="0" smtClean="0">
                <a:solidFill>
                  <a:srgbClr val="FFFF00"/>
                </a:solidFill>
              </a:rPr>
              <a:t> in IL group</a:t>
            </a:r>
          </a:p>
        </p:txBody>
      </p:sp>
      <p:graphicFrame>
        <p:nvGraphicFramePr>
          <p:cNvPr id="10242" name="Object 10"/>
          <p:cNvGraphicFramePr>
            <a:graphicFrameLocks noChangeAspect="1"/>
          </p:cNvGraphicFramePr>
          <p:nvPr/>
        </p:nvGraphicFramePr>
        <p:xfrm>
          <a:off x="34925" y="1941513"/>
          <a:ext cx="9144000" cy="4194175"/>
        </p:xfrm>
        <a:graphic>
          <a:graphicData uri="http://schemas.openxmlformats.org/presentationml/2006/ole">
            <p:oleObj spid="_x0000_s10242" name="圖表" r:id="rId3" imgW="6477000" imgH="2971800" progId="Excel.Sheet.8">
              <p:embed/>
            </p:oleObj>
          </a:graphicData>
        </a:graphic>
      </p:graphicFrame>
      <p:sp>
        <p:nvSpPr>
          <p:cNvPr id="10244" name="Text Box 11"/>
          <p:cNvSpPr txBox="1">
            <a:spLocks noChangeArrowheads="1"/>
          </p:cNvSpPr>
          <p:nvPr/>
        </p:nvSpPr>
        <p:spPr bwMode="auto">
          <a:xfrm>
            <a:off x="1727200" y="30686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zh-TW" sz="2400">
              <a:latin typeface="Times New Roman" pitchFamily="18" charset="0"/>
            </a:endParaRPr>
          </a:p>
        </p:txBody>
      </p:sp>
      <p:sp>
        <p:nvSpPr>
          <p:cNvPr id="10245" name="Text Box 12"/>
          <p:cNvSpPr txBox="1">
            <a:spLocks noChangeArrowheads="1"/>
          </p:cNvSpPr>
          <p:nvPr/>
        </p:nvSpPr>
        <p:spPr bwMode="auto">
          <a:xfrm>
            <a:off x="1654175" y="2852738"/>
            <a:ext cx="1081088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=0.46</a:t>
            </a:r>
          </a:p>
          <a:p>
            <a:pPr>
              <a:spcBef>
                <a:spcPct val="50000"/>
              </a:spcBef>
            </a:pPr>
            <a:endParaRPr lang="en-US" altLang="zh-TW" sz="2400">
              <a:latin typeface="Times New Roman" pitchFamily="18" charset="0"/>
            </a:endParaRPr>
          </a:p>
        </p:txBody>
      </p:sp>
      <p:sp>
        <p:nvSpPr>
          <p:cNvPr id="10246" name="Text Box 13"/>
          <p:cNvSpPr txBox="1">
            <a:spLocks noChangeArrowheads="1"/>
          </p:cNvSpPr>
          <p:nvPr/>
        </p:nvSpPr>
        <p:spPr bwMode="auto">
          <a:xfrm>
            <a:off x="6767513" y="2852738"/>
            <a:ext cx="1081087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=0.30</a:t>
            </a:r>
          </a:p>
          <a:p>
            <a:pPr>
              <a:spcBef>
                <a:spcPct val="50000"/>
              </a:spcBef>
            </a:pPr>
            <a:endParaRPr lang="en-US" altLang="zh-TW" sz="2400">
              <a:latin typeface="Times New Roman" pitchFamily="18" charset="0"/>
            </a:endParaRPr>
          </a:p>
        </p:txBody>
      </p:sp>
      <p:sp>
        <p:nvSpPr>
          <p:cNvPr id="10247" name="Text Box 14"/>
          <p:cNvSpPr txBox="1">
            <a:spLocks noChangeArrowheads="1"/>
          </p:cNvSpPr>
          <p:nvPr/>
        </p:nvSpPr>
        <p:spPr bwMode="auto">
          <a:xfrm>
            <a:off x="5399088" y="2852738"/>
            <a:ext cx="1081087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=0.35</a:t>
            </a:r>
          </a:p>
          <a:p>
            <a:pPr>
              <a:spcBef>
                <a:spcPct val="50000"/>
              </a:spcBef>
            </a:pPr>
            <a:endParaRPr lang="en-US" altLang="zh-TW" sz="2400">
              <a:latin typeface="Times New Roman" pitchFamily="18" charset="0"/>
            </a:endParaRPr>
          </a:p>
        </p:txBody>
      </p:sp>
      <p:sp>
        <p:nvSpPr>
          <p:cNvPr id="10248" name="Text Box 15"/>
          <p:cNvSpPr txBox="1">
            <a:spLocks noChangeArrowheads="1"/>
          </p:cNvSpPr>
          <p:nvPr/>
        </p:nvSpPr>
        <p:spPr bwMode="auto">
          <a:xfrm>
            <a:off x="4246563" y="2852738"/>
            <a:ext cx="8636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=0.48</a:t>
            </a:r>
          </a:p>
          <a:p>
            <a:pPr>
              <a:spcBef>
                <a:spcPct val="50000"/>
              </a:spcBef>
            </a:pPr>
            <a:endParaRPr lang="en-US" altLang="zh-TW" sz="2400">
              <a:latin typeface="Times New Roman" pitchFamily="18" charset="0"/>
            </a:endParaRPr>
          </a:p>
        </p:txBody>
      </p:sp>
      <p:sp>
        <p:nvSpPr>
          <p:cNvPr id="10249" name="Text Box 16"/>
          <p:cNvSpPr txBox="1">
            <a:spLocks noChangeArrowheads="1"/>
          </p:cNvSpPr>
          <p:nvPr/>
        </p:nvSpPr>
        <p:spPr bwMode="auto">
          <a:xfrm>
            <a:off x="2878138" y="2852738"/>
            <a:ext cx="1081087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=0.41</a:t>
            </a:r>
          </a:p>
          <a:p>
            <a:pPr>
              <a:spcBef>
                <a:spcPct val="50000"/>
              </a:spcBef>
            </a:pPr>
            <a:endParaRPr lang="en-US" altLang="zh-TW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574675"/>
            <a:ext cx="8532812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3600" dirty="0" smtClean="0">
                <a:solidFill>
                  <a:srgbClr val="FFFF00"/>
                </a:solidFill>
              </a:rPr>
              <a:t>Hinge position has no effects on </a:t>
            </a:r>
            <a:br>
              <a:rPr lang="en-US" altLang="zh-TW" sz="3600" dirty="0" smtClean="0">
                <a:solidFill>
                  <a:srgbClr val="FFFF00"/>
                </a:solidFill>
              </a:rPr>
            </a:br>
            <a:r>
              <a:rPr lang="en-US" altLang="zh-TW" sz="3600" b="1" i="1" dirty="0" smtClean="0">
                <a:solidFill>
                  <a:srgbClr val="FFFF00"/>
                </a:solidFill>
              </a:rPr>
              <a:t>corneal </a:t>
            </a:r>
            <a:r>
              <a:rPr lang="en-US" altLang="zh-TW" sz="3600" b="1" i="1" dirty="0" err="1" smtClean="0">
                <a:solidFill>
                  <a:srgbClr val="FFFF00"/>
                </a:solidFill>
              </a:rPr>
              <a:t>fluorescein</a:t>
            </a:r>
            <a:r>
              <a:rPr lang="en-US" altLang="zh-TW" sz="3600" b="1" i="1" dirty="0" smtClean="0">
                <a:solidFill>
                  <a:srgbClr val="FFFF00"/>
                </a:solidFill>
              </a:rPr>
              <a:t> staining </a:t>
            </a:r>
            <a:r>
              <a:rPr lang="en-US" altLang="zh-TW" sz="3600" dirty="0" smtClean="0">
                <a:solidFill>
                  <a:srgbClr val="FFFF00"/>
                </a:solidFill>
              </a:rPr>
              <a:t>in </a:t>
            </a:r>
            <a:br>
              <a:rPr lang="en-US" altLang="zh-TW" sz="3600" dirty="0" smtClean="0">
                <a:solidFill>
                  <a:srgbClr val="FFFF00"/>
                </a:solidFill>
              </a:rPr>
            </a:br>
            <a:r>
              <a:rPr lang="en-US" altLang="zh-TW" sz="3600" dirty="0" smtClean="0">
                <a:solidFill>
                  <a:srgbClr val="FFFF00"/>
                </a:solidFill>
              </a:rPr>
              <a:t>IL group</a:t>
            </a:r>
          </a:p>
        </p:txBody>
      </p:sp>
      <p:sp>
        <p:nvSpPr>
          <p:cNvPr id="11268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TW" altLang="zh-TW" smtClean="0"/>
          </a:p>
        </p:txBody>
      </p:sp>
      <p:grpSp>
        <p:nvGrpSpPr>
          <p:cNvPr id="11269" name="Group 11"/>
          <p:cNvGrpSpPr>
            <a:grpSpLocks/>
          </p:cNvGrpSpPr>
          <p:nvPr/>
        </p:nvGrpSpPr>
        <p:grpSpPr bwMode="auto">
          <a:xfrm>
            <a:off x="250826" y="1928813"/>
            <a:ext cx="8893175" cy="4221162"/>
            <a:chOff x="203" y="1215"/>
            <a:chExt cx="5602" cy="2659"/>
          </a:xfrm>
        </p:grpSpPr>
        <p:graphicFrame>
          <p:nvGraphicFramePr>
            <p:cNvPr id="11266" name="Object 12"/>
            <p:cNvGraphicFramePr>
              <a:graphicFrameLocks noChangeAspect="1"/>
            </p:cNvGraphicFramePr>
            <p:nvPr/>
          </p:nvGraphicFramePr>
          <p:xfrm>
            <a:off x="203" y="1215"/>
            <a:ext cx="5602" cy="2659"/>
          </p:xfrm>
          <a:graphic>
            <a:graphicData uri="http://schemas.openxmlformats.org/presentationml/2006/ole">
              <p:oleObj spid="_x0000_s11266" name="圖表" r:id="rId3" imgW="5838925" imgH="2771675" progId="Excel.Sheet.8">
                <p:embed/>
              </p:oleObj>
            </a:graphicData>
          </a:graphic>
        </p:graphicFrame>
        <p:sp>
          <p:nvSpPr>
            <p:cNvPr id="11270" name="Text Box 13"/>
            <p:cNvSpPr txBox="1">
              <a:spLocks noChangeArrowheads="1"/>
            </p:cNvSpPr>
            <p:nvPr/>
          </p:nvSpPr>
          <p:spPr bwMode="auto">
            <a:xfrm>
              <a:off x="930" y="1842"/>
              <a:ext cx="63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400" b="1" i="1">
                  <a:solidFill>
                    <a:srgbClr val="FF0000"/>
                  </a:solidFill>
                  <a:latin typeface="Times New Roman" pitchFamily="18" charset="0"/>
                </a:rPr>
                <a:t>P =0.27</a:t>
              </a: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11271" name="Text Box 14"/>
            <p:cNvSpPr txBox="1">
              <a:spLocks noChangeArrowheads="1"/>
            </p:cNvSpPr>
            <p:nvPr/>
          </p:nvSpPr>
          <p:spPr bwMode="auto">
            <a:xfrm>
              <a:off x="4059" y="1858"/>
              <a:ext cx="635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400" b="1" i="1">
                  <a:solidFill>
                    <a:srgbClr val="FF0000"/>
                  </a:solidFill>
                  <a:latin typeface="Times New Roman" pitchFamily="18" charset="0"/>
                </a:rPr>
                <a:t>P =0.39</a:t>
              </a:r>
            </a:p>
            <a:p>
              <a:pPr>
                <a:spcBef>
                  <a:spcPct val="50000"/>
                </a:spcBef>
              </a:pP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11272" name="Text Box 15"/>
            <p:cNvSpPr txBox="1">
              <a:spLocks noChangeArrowheads="1"/>
            </p:cNvSpPr>
            <p:nvPr/>
          </p:nvSpPr>
          <p:spPr bwMode="auto">
            <a:xfrm>
              <a:off x="3288" y="1858"/>
              <a:ext cx="635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400" b="1" i="1">
                  <a:solidFill>
                    <a:srgbClr val="FF0000"/>
                  </a:solidFill>
                  <a:latin typeface="Times New Roman" pitchFamily="18" charset="0"/>
                </a:rPr>
                <a:t>P =0.27</a:t>
              </a:r>
            </a:p>
            <a:p>
              <a:pPr>
                <a:spcBef>
                  <a:spcPct val="50000"/>
                </a:spcBef>
              </a:pP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11273" name="Text Box 16"/>
            <p:cNvSpPr txBox="1">
              <a:spLocks noChangeArrowheads="1"/>
            </p:cNvSpPr>
            <p:nvPr/>
          </p:nvSpPr>
          <p:spPr bwMode="auto">
            <a:xfrm>
              <a:off x="2563" y="1812"/>
              <a:ext cx="635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400" b="1" i="1">
                  <a:solidFill>
                    <a:srgbClr val="FF0000"/>
                  </a:solidFill>
                  <a:latin typeface="Times New Roman" pitchFamily="18" charset="0"/>
                </a:rPr>
                <a:t>P =0.44</a:t>
              </a:r>
            </a:p>
            <a:p>
              <a:pPr>
                <a:spcBef>
                  <a:spcPct val="50000"/>
                </a:spcBef>
              </a:pPr>
              <a:endParaRPr lang="en-US" altLang="zh-TW" sz="1400">
                <a:latin typeface="Times New Roman" pitchFamily="18" charset="0"/>
              </a:endParaRPr>
            </a:p>
          </p:txBody>
        </p:sp>
        <p:sp>
          <p:nvSpPr>
            <p:cNvPr id="11274" name="Text Box 17"/>
            <p:cNvSpPr txBox="1">
              <a:spLocks noChangeArrowheads="1"/>
            </p:cNvSpPr>
            <p:nvPr/>
          </p:nvSpPr>
          <p:spPr bwMode="auto">
            <a:xfrm>
              <a:off x="1701" y="1767"/>
              <a:ext cx="635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400" b="1" i="1">
                  <a:solidFill>
                    <a:srgbClr val="FF0000"/>
                  </a:solidFill>
                  <a:latin typeface="Times New Roman" pitchFamily="18" charset="0"/>
                </a:rPr>
                <a:t>P =0.40</a:t>
              </a:r>
            </a:p>
            <a:p>
              <a:pPr>
                <a:spcBef>
                  <a:spcPct val="50000"/>
                </a:spcBef>
              </a:pPr>
              <a:endParaRPr lang="en-US" altLang="zh-TW" sz="14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9" name="Rectangle 9"/>
          <p:cNvSpPr>
            <a:spLocks noGrp="1" noChangeArrowheads="1"/>
          </p:cNvSpPr>
          <p:nvPr>
            <p:ph type="title"/>
          </p:nvPr>
        </p:nvSpPr>
        <p:spPr>
          <a:xfrm>
            <a:off x="428625" y="50006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3200" dirty="0" smtClean="0">
                <a:solidFill>
                  <a:srgbClr val="FFFF00"/>
                </a:solidFill>
              </a:rPr>
              <a:t>Hinge position has no effects on </a:t>
            </a:r>
            <a:br>
              <a:rPr lang="en-US" altLang="zh-TW" sz="3200" dirty="0" smtClean="0">
                <a:solidFill>
                  <a:srgbClr val="FFFF00"/>
                </a:solidFill>
              </a:rPr>
            </a:br>
            <a:r>
              <a:rPr lang="en-US" altLang="zh-TW" sz="3200" b="1" i="1" dirty="0" err="1" smtClean="0">
                <a:solidFill>
                  <a:srgbClr val="FFFF00"/>
                </a:solidFill>
              </a:rPr>
              <a:t>conjunctival</a:t>
            </a:r>
            <a:r>
              <a:rPr lang="en-US" altLang="zh-TW" sz="3200" b="1" i="1" dirty="0" smtClean="0">
                <a:solidFill>
                  <a:srgbClr val="FFFF00"/>
                </a:solidFill>
              </a:rPr>
              <a:t> rose </a:t>
            </a:r>
            <a:r>
              <a:rPr lang="en-US" altLang="zh-TW" sz="3200" b="1" i="1" dirty="0" err="1" smtClean="0">
                <a:solidFill>
                  <a:srgbClr val="FFFF00"/>
                </a:solidFill>
              </a:rPr>
              <a:t>bengal</a:t>
            </a:r>
            <a:r>
              <a:rPr lang="en-US" altLang="zh-TW" sz="3200" b="1" i="1" dirty="0" smtClean="0">
                <a:solidFill>
                  <a:srgbClr val="FFFF00"/>
                </a:solidFill>
              </a:rPr>
              <a:t> staining </a:t>
            </a:r>
            <a:r>
              <a:rPr lang="en-US" altLang="zh-TW" sz="3200" dirty="0" smtClean="0">
                <a:solidFill>
                  <a:srgbClr val="FFFF00"/>
                </a:solidFill>
              </a:rPr>
              <a:t>in </a:t>
            </a:r>
            <a:br>
              <a:rPr lang="en-US" altLang="zh-TW" sz="3200" dirty="0" smtClean="0">
                <a:solidFill>
                  <a:srgbClr val="FFFF00"/>
                </a:solidFill>
              </a:rPr>
            </a:br>
            <a:r>
              <a:rPr lang="en-US" altLang="zh-TW" sz="3200" dirty="0" smtClean="0">
                <a:solidFill>
                  <a:srgbClr val="FFFF00"/>
                </a:solidFill>
              </a:rPr>
              <a:t>IL group</a:t>
            </a:r>
          </a:p>
        </p:txBody>
      </p:sp>
      <p:grpSp>
        <p:nvGrpSpPr>
          <p:cNvPr id="12292" name="Group 10"/>
          <p:cNvGrpSpPr>
            <a:grpSpLocks/>
          </p:cNvGrpSpPr>
          <p:nvPr/>
        </p:nvGrpSpPr>
        <p:grpSpPr bwMode="auto">
          <a:xfrm>
            <a:off x="179388" y="2133600"/>
            <a:ext cx="8820150" cy="3887788"/>
            <a:chOff x="0" y="1207"/>
            <a:chExt cx="5760" cy="2652"/>
          </a:xfrm>
        </p:grpSpPr>
        <p:graphicFrame>
          <p:nvGraphicFramePr>
            <p:cNvPr id="12290" name="Object 11"/>
            <p:cNvGraphicFramePr>
              <a:graphicFrameLocks noChangeAspect="1"/>
            </p:cNvGraphicFramePr>
            <p:nvPr/>
          </p:nvGraphicFramePr>
          <p:xfrm>
            <a:off x="0" y="1207"/>
            <a:ext cx="5760" cy="2652"/>
          </p:xfrm>
          <a:graphic>
            <a:graphicData uri="http://schemas.openxmlformats.org/presentationml/2006/ole">
              <p:oleObj spid="_x0000_s12290" name="圖表" r:id="rId3" imgW="6353075" imgH="2924075" progId="Excel.Sheet.8">
                <p:embed/>
              </p:oleObj>
            </a:graphicData>
          </a:graphic>
        </p:graphicFrame>
        <p:sp>
          <p:nvSpPr>
            <p:cNvPr id="12293" name="Text Box 12"/>
            <p:cNvSpPr txBox="1">
              <a:spLocks noChangeArrowheads="1"/>
            </p:cNvSpPr>
            <p:nvPr/>
          </p:nvSpPr>
          <p:spPr bwMode="auto">
            <a:xfrm>
              <a:off x="703" y="1842"/>
              <a:ext cx="544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TW" altLang="zh-TW" sz="2400">
                <a:latin typeface="Times New Roman" pitchFamily="18" charset="0"/>
              </a:endParaRPr>
            </a:p>
          </p:txBody>
        </p:sp>
        <p:sp>
          <p:nvSpPr>
            <p:cNvPr id="12294" name="Text Box 13"/>
            <p:cNvSpPr txBox="1">
              <a:spLocks noChangeArrowheads="1"/>
            </p:cNvSpPr>
            <p:nvPr/>
          </p:nvSpPr>
          <p:spPr bwMode="auto">
            <a:xfrm>
              <a:off x="749" y="1804"/>
              <a:ext cx="680" cy="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400" b="1" i="1">
                  <a:solidFill>
                    <a:srgbClr val="FF0000"/>
                  </a:solidFill>
                  <a:latin typeface="Times New Roman" pitchFamily="18" charset="0"/>
                </a:rPr>
                <a:t>P =0.41</a:t>
              </a:r>
            </a:p>
            <a:p>
              <a:pPr>
                <a:spcBef>
                  <a:spcPct val="50000"/>
                </a:spcBef>
              </a:pPr>
              <a:endParaRPr lang="en-US" altLang="zh-TW" sz="2400">
                <a:latin typeface="Times New Roman" pitchFamily="18" charset="0"/>
              </a:endParaRPr>
            </a:p>
          </p:txBody>
        </p:sp>
        <p:sp>
          <p:nvSpPr>
            <p:cNvPr id="12295" name="Text Box 14"/>
            <p:cNvSpPr txBox="1">
              <a:spLocks noChangeArrowheads="1"/>
            </p:cNvSpPr>
            <p:nvPr/>
          </p:nvSpPr>
          <p:spPr bwMode="auto">
            <a:xfrm>
              <a:off x="4195" y="1797"/>
              <a:ext cx="681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400" b="1" i="1">
                  <a:solidFill>
                    <a:srgbClr val="FF0000"/>
                  </a:solidFill>
                  <a:latin typeface="Times New Roman" pitchFamily="18" charset="0"/>
                </a:rPr>
                <a:t>P =0.30</a:t>
              </a:r>
            </a:p>
            <a:p>
              <a:pPr>
                <a:spcBef>
                  <a:spcPct val="50000"/>
                </a:spcBef>
              </a:pPr>
              <a:endParaRPr lang="en-US" altLang="zh-TW" sz="2400">
                <a:latin typeface="Times New Roman" pitchFamily="18" charset="0"/>
              </a:endParaRPr>
            </a:p>
          </p:txBody>
        </p:sp>
        <p:sp>
          <p:nvSpPr>
            <p:cNvPr id="12296" name="Text Box 15"/>
            <p:cNvSpPr txBox="1">
              <a:spLocks noChangeArrowheads="1"/>
            </p:cNvSpPr>
            <p:nvPr/>
          </p:nvSpPr>
          <p:spPr bwMode="auto">
            <a:xfrm>
              <a:off x="3333" y="1797"/>
              <a:ext cx="681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400" b="1" i="1">
                  <a:solidFill>
                    <a:srgbClr val="FF0000"/>
                  </a:solidFill>
                  <a:latin typeface="Times New Roman" pitchFamily="18" charset="0"/>
                </a:rPr>
                <a:t>P =0.37</a:t>
              </a:r>
            </a:p>
            <a:p>
              <a:pPr>
                <a:spcBef>
                  <a:spcPct val="50000"/>
                </a:spcBef>
              </a:pPr>
              <a:endParaRPr lang="en-US" altLang="zh-TW" sz="2400">
                <a:latin typeface="Times New Roman" pitchFamily="18" charset="0"/>
              </a:endParaRPr>
            </a:p>
          </p:txBody>
        </p:sp>
        <p:sp>
          <p:nvSpPr>
            <p:cNvPr id="12297" name="Text Box 16"/>
            <p:cNvSpPr txBox="1">
              <a:spLocks noChangeArrowheads="1"/>
            </p:cNvSpPr>
            <p:nvPr/>
          </p:nvSpPr>
          <p:spPr bwMode="auto">
            <a:xfrm>
              <a:off x="2470" y="1797"/>
              <a:ext cx="682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400" b="1" i="1">
                  <a:solidFill>
                    <a:srgbClr val="FF0000"/>
                  </a:solidFill>
                  <a:latin typeface="Times New Roman" pitchFamily="18" charset="0"/>
                </a:rPr>
                <a:t>P =0.33</a:t>
              </a:r>
            </a:p>
            <a:p>
              <a:pPr>
                <a:spcBef>
                  <a:spcPct val="50000"/>
                </a:spcBef>
              </a:pPr>
              <a:endParaRPr lang="en-US" altLang="zh-TW" sz="2400">
                <a:latin typeface="Times New Roman" pitchFamily="18" charset="0"/>
              </a:endParaRPr>
            </a:p>
          </p:txBody>
        </p:sp>
        <p:sp>
          <p:nvSpPr>
            <p:cNvPr id="12298" name="Text Box 17"/>
            <p:cNvSpPr txBox="1">
              <a:spLocks noChangeArrowheads="1"/>
            </p:cNvSpPr>
            <p:nvPr/>
          </p:nvSpPr>
          <p:spPr bwMode="auto">
            <a:xfrm>
              <a:off x="1609" y="1804"/>
              <a:ext cx="681" cy="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400" b="1" i="1">
                  <a:solidFill>
                    <a:srgbClr val="FF0000"/>
                  </a:solidFill>
                  <a:latin typeface="Times New Roman" pitchFamily="18" charset="0"/>
                </a:rPr>
                <a:t>P =0.38</a:t>
              </a:r>
            </a:p>
            <a:p>
              <a:pPr>
                <a:spcBef>
                  <a:spcPct val="50000"/>
                </a:spcBef>
              </a:pPr>
              <a:endParaRPr lang="en-US" altLang="zh-TW" sz="24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7" name="Rectangle 9"/>
          <p:cNvSpPr>
            <a:spLocks noGrp="1" noChangeArrowheads="1"/>
          </p:cNvSpPr>
          <p:nvPr>
            <p:ph type="title"/>
          </p:nvPr>
        </p:nvSpPr>
        <p:spPr>
          <a:xfrm>
            <a:off x="444500" y="3381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3600" dirty="0" smtClean="0">
                <a:solidFill>
                  <a:srgbClr val="FFFF00"/>
                </a:solidFill>
              </a:rPr>
              <a:t>Hinge position has no effects on </a:t>
            </a:r>
            <a:br>
              <a:rPr lang="en-US" altLang="zh-TW" sz="3600" dirty="0" smtClean="0">
                <a:solidFill>
                  <a:srgbClr val="FFFF00"/>
                </a:solidFill>
              </a:rPr>
            </a:br>
            <a:r>
              <a:rPr lang="en-US" altLang="zh-TW" sz="3600" b="1" i="1" dirty="0" smtClean="0">
                <a:solidFill>
                  <a:srgbClr val="FFFF00"/>
                </a:solidFill>
              </a:rPr>
              <a:t>central corneal sensation </a:t>
            </a:r>
            <a:r>
              <a:rPr lang="en-US" altLang="zh-TW" sz="3600" dirty="0" smtClean="0">
                <a:solidFill>
                  <a:srgbClr val="FFFF00"/>
                </a:solidFill>
              </a:rPr>
              <a:t>in IL group</a:t>
            </a:r>
          </a:p>
        </p:txBody>
      </p:sp>
      <p:graphicFrame>
        <p:nvGraphicFramePr>
          <p:cNvPr id="13314" name="Object 10"/>
          <p:cNvGraphicFramePr>
            <a:graphicFrameLocks noChangeAspect="1"/>
          </p:cNvGraphicFramePr>
          <p:nvPr/>
        </p:nvGraphicFramePr>
        <p:xfrm>
          <a:off x="71438" y="2152650"/>
          <a:ext cx="8964612" cy="3849688"/>
        </p:xfrm>
        <a:graphic>
          <a:graphicData uri="http://schemas.openxmlformats.org/presentationml/2006/ole">
            <p:oleObj spid="_x0000_s13314" name="圖表" r:id="rId3" imgW="6258025" imgH="2686251" progId="Excel.Sheet.8">
              <p:embed/>
            </p:oleObj>
          </a:graphicData>
        </a:graphic>
      </p:graphicFrame>
      <p:sp>
        <p:nvSpPr>
          <p:cNvPr id="13316" name="Text Box 11"/>
          <p:cNvSpPr txBox="1">
            <a:spLocks noChangeArrowheads="1"/>
          </p:cNvSpPr>
          <p:nvPr/>
        </p:nvSpPr>
        <p:spPr bwMode="auto">
          <a:xfrm>
            <a:off x="1619250" y="3068638"/>
            <a:ext cx="10795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=0.23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13317" name="Text Box 12"/>
          <p:cNvSpPr txBox="1">
            <a:spLocks noChangeArrowheads="1"/>
          </p:cNvSpPr>
          <p:nvPr/>
        </p:nvSpPr>
        <p:spPr bwMode="auto">
          <a:xfrm>
            <a:off x="6588125" y="3068638"/>
            <a:ext cx="10795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=0.31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13318" name="Text Box 13"/>
          <p:cNvSpPr txBox="1">
            <a:spLocks noChangeArrowheads="1"/>
          </p:cNvSpPr>
          <p:nvPr/>
        </p:nvSpPr>
        <p:spPr bwMode="auto">
          <a:xfrm>
            <a:off x="5364163" y="3068638"/>
            <a:ext cx="10795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=0.21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13319" name="Text Box 14"/>
          <p:cNvSpPr txBox="1">
            <a:spLocks noChangeArrowheads="1"/>
          </p:cNvSpPr>
          <p:nvPr/>
        </p:nvSpPr>
        <p:spPr bwMode="auto">
          <a:xfrm>
            <a:off x="4138613" y="3068638"/>
            <a:ext cx="10795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=0.41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13320" name="Text Box 15"/>
          <p:cNvSpPr txBox="1">
            <a:spLocks noChangeArrowheads="1"/>
          </p:cNvSpPr>
          <p:nvPr/>
        </p:nvSpPr>
        <p:spPr bwMode="auto">
          <a:xfrm>
            <a:off x="2843213" y="3068638"/>
            <a:ext cx="10795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=0.36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3"/>
          <p:cNvGraphicFramePr>
            <a:graphicFrameLocks noChangeAspect="1"/>
          </p:cNvGraphicFramePr>
          <p:nvPr>
            <p:ph idx="1"/>
          </p:nvPr>
        </p:nvGraphicFramePr>
        <p:xfrm>
          <a:off x="0" y="1984375"/>
          <a:ext cx="9144000" cy="4108450"/>
        </p:xfrm>
        <a:graphic>
          <a:graphicData uri="http://schemas.openxmlformats.org/presentationml/2006/ole">
            <p:oleObj spid="_x0000_s14338" name="圖表" r:id="rId3" imgW="6934200" imgH="3114575" progId="Excel.Sheet.8">
              <p:embed/>
            </p:oleObj>
          </a:graphicData>
        </a:graphic>
      </p:graphicFrame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1258888" y="2997200"/>
            <a:ext cx="93662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=0.5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6588125" y="2924175"/>
            <a:ext cx="93662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=0.5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5219700" y="2924175"/>
            <a:ext cx="93662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=0.5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3851275" y="2924175"/>
            <a:ext cx="93662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=0.5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2484438" y="2924175"/>
            <a:ext cx="93662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 b="1" i="1">
                <a:solidFill>
                  <a:srgbClr val="FF0000"/>
                </a:solidFill>
                <a:latin typeface="Times New Roman" pitchFamily="18" charset="0"/>
              </a:rPr>
              <a:t>P =0.5</a:t>
            </a:r>
          </a:p>
          <a:p>
            <a:pPr>
              <a:spcBef>
                <a:spcPct val="50000"/>
              </a:spcBef>
            </a:pPr>
            <a:endParaRPr lang="en-US" altLang="zh-TW" sz="1400">
              <a:latin typeface="Times New Roman" pitchFamily="18" charset="0"/>
            </a:endParaRPr>
          </a:p>
        </p:txBody>
      </p:sp>
      <p:sp>
        <p:nvSpPr>
          <p:cNvPr id="130058" name="Rectangle 10"/>
          <p:cNvSpPr>
            <a:spLocks noGrp="1" noChangeArrowheads="1"/>
          </p:cNvSpPr>
          <p:nvPr>
            <p:ph type="title"/>
          </p:nvPr>
        </p:nvSpPr>
        <p:spPr>
          <a:xfrm>
            <a:off x="444500" y="3127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Hinge position has no effects on </a:t>
            </a:r>
            <a:r>
              <a:rPr lang="en-US" altLang="zh-TW" b="1" i="1" dirty="0" smtClean="0">
                <a:solidFill>
                  <a:srgbClr val="FFFF00"/>
                </a:solidFill>
              </a:rPr>
              <a:t>OSDI</a:t>
            </a:r>
            <a:r>
              <a:rPr lang="en-US" altLang="zh-TW" dirty="0" smtClean="0">
                <a:solidFill>
                  <a:srgbClr val="FFFF00"/>
                </a:solidFill>
              </a:rPr>
              <a:t> in IL 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23"/>
          <p:cNvSpPr>
            <a:spLocks noChangeArrowheads="1"/>
          </p:cNvSpPr>
          <p:nvPr/>
        </p:nvSpPr>
        <p:spPr bwMode="auto">
          <a:xfrm>
            <a:off x="755650" y="1989138"/>
            <a:ext cx="76454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3200" b="1">
                <a:solidFill>
                  <a:schemeClr val="tx2"/>
                </a:solidFill>
                <a:latin typeface="HelveticaNeue-Roman" charset="0"/>
              </a:rPr>
              <a:t>5. </a:t>
            </a:r>
            <a:r>
              <a:rPr lang="en-US" altLang="zh-TW" sz="3200" b="1">
                <a:solidFill>
                  <a:srgbClr val="FFFF00"/>
                </a:solidFill>
                <a:latin typeface="HelveticaNeue-Roman" charset="0"/>
              </a:rPr>
              <a:t>Comparison of </a:t>
            </a:r>
            <a:r>
              <a:rPr lang="en-US" altLang="zh-TW" sz="3200" b="1" i="1" u="sng">
                <a:solidFill>
                  <a:srgbClr val="FFFF00"/>
                </a:solidFill>
                <a:latin typeface="HelveticaNeue-Roman" charset="0"/>
              </a:rPr>
              <a:t>tear film </a:t>
            </a:r>
            <a:r>
              <a:rPr lang="en-US" altLang="zh-TW" sz="3200" b="1">
                <a:solidFill>
                  <a:srgbClr val="FFFF00"/>
                </a:solidFill>
                <a:latin typeface="HelveticaNeue-Roman" charset="0"/>
              </a:rPr>
              <a:t>and </a:t>
            </a:r>
            <a:r>
              <a:rPr lang="en-US" altLang="zh-TW" sz="3200" b="1" i="1" u="sng">
                <a:solidFill>
                  <a:srgbClr val="FFFF00"/>
                </a:solidFill>
                <a:latin typeface="HelveticaNeue-Roman" charset="0"/>
              </a:rPr>
              <a:t>ocular surface variables</a:t>
            </a:r>
            <a:r>
              <a:rPr lang="en-US" altLang="zh-TW" sz="3200" b="1" i="1">
                <a:solidFill>
                  <a:srgbClr val="FFFF00"/>
                </a:solidFill>
                <a:latin typeface="HelveticaNeue-Roman" charset="0"/>
              </a:rPr>
              <a:t> </a:t>
            </a:r>
            <a:r>
              <a:rPr lang="en-US" altLang="zh-TW" sz="3200" b="1">
                <a:solidFill>
                  <a:srgbClr val="FFFF00"/>
                </a:solidFill>
                <a:latin typeface="HelveticaNeue-Roman" charset="0"/>
              </a:rPr>
              <a:t>in patients allocated to receive IL or MK-assisted LASIK surgery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1403350" y="1677988"/>
          <a:ext cx="6697663" cy="3589337"/>
        </p:xfrm>
        <a:graphic>
          <a:graphicData uri="http://schemas.openxmlformats.org/presentationml/2006/ole">
            <p:oleObj spid="_x0000_s191490" name="Prism Project" r:id="rId3" imgW="5554800" imgH="2974680" progId="">
              <p:embed/>
            </p:oleObj>
          </a:graphicData>
        </a:graphic>
      </p:graphicFrame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816100" y="498475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b="1">
                <a:latin typeface="Times New Roman" pitchFamily="18" charset="0"/>
              </a:rPr>
              <a:t>Figure 1.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16100" y="498475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b="1">
                <a:latin typeface="Times New Roman" pitchFamily="18" charset="0"/>
              </a:rPr>
              <a:t>Figure 2.  </a:t>
            </a:r>
          </a:p>
        </p:txBody>
      </p:sp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900113" y="1979613"/>
          <a:ext cx="6840537" cy="3584575"/>
        </p:xfrm>
        <a:graphic>
          <a:graphicData uri="http://schemas.openxmlformats.org/presentationml/2006/ole">
            <p:oleObj spid="_x0000_s192514" name="Prism Project" r:id="rId3" imgW="5554800" imgH="29106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33400"/>
            <a:ext cx="84963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smtClean="0">
                <a:solidFill>
                  <a:srgbClr val="FFFF00"/>
                </a:solidFill>
              </a:rPr>
              <a:t>Sources of error ( 2001 to 2004)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133600" y="2209800"/>
            <a:ext cx="13716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en-US" altLang="zh-TW" sz="2400" b="1">
                <a:latin typeface="Times New Roman" pitchFamily="18" charset="0"/>
              </a:rPr>
              <a:t>Fitting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581400" y="2209800"/>
            <a:ext cx="18288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en-US" altLang="zh-TW" sz="2400" b="1">
                <a:latin typeface="Times New Roman" pitchFamily="18" charset="0"/>
              </a:rPr>
              <a:t>Registration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5486400" y="2209800"/>
            <a:ext cx="16002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en-US" altLang="zh-TW" sz="2400" b="1">
                <a:latin typeface="Times New Roman" pitchFamily="18" charset="0"/>
              </a:rPr>
              <a:t>Tracking</a:t>
            </a: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7162800" y="2209800"/>
            <a:ext cx="16002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en-US" altLang="zh-TW" sz="2400" b="1">
                <a:latin typeface="Times New Roman" pitchFamily="18" charset="0"/>
              </a:rPr>
              <a:t>Beam </a:t>
            </a:r>
          </a:p>
          <a:p>
            <a:pPr algn="ctr"/>
            <a:r>
              <a:rPr kumimoji="0" lang="en-US" altLang="zh-TW" sz="2400" b="1">
                <a:latin typeface="Times New Roman" pitchFamily="18" charset="0"/>
              </a:rPr>
              <a:t>Variability</a:t>
            </a: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1295400" y="3124200"/>
            <a:ext cx="2743200" cy="1828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3581400" y="4953000"/>
            <a:ext cx="18288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en-US" altLang="zh-TW" sz="2400" b="1">
                <a:latin typeface="Times New Roman" pitchFamily="18" charset="0"/>
              </a:rPr>
              <a:t>Total Error</a:t>
            </a:r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 flipH="1">
            <a:off x="4876800" y="3124200"/>
            <a:ext cx="3048000" cy="1828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 flipH="1">
            <a:off x="4648200" y="3124200"/>
            <a:ext cx="1600200" cy="1828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2895600" y="3124200"/>
            <a:ext cx="1371600" cy="1828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457200" y="2209800"/>
            <a:ext cx="16002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en-US" altLang="zh-TW" sz="2400" b="1">
                <a:latin typeface="Times New Roman" pitchFamily="18" charset="0"/>
              </a:rPr>
              <a:t>Wavefront</a:t>
            </a:r>
          </a:p>
          <a:p>
            <a:pPr algn="ctr"/>
            <a:r>
              <a:rPr kumimoji="0" lang="en-US" altLang="zh-TW" sz="2400" b="1">
                <a:latin typeface="Times New Roman" pitchFamily="18" charset="0"/>
              </a:rPr>
              <a:t>Device</a:t>
            </a:r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>
            <a:off x="4419600" y="3124200"/>
            <a:ext cx="0" cy="1828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2057400" y="2057400"/>
            <a:ext cx="6781800" cy="1295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zh-TW" altLang="zh-TW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187450" y="1773238"/>
            <a:ext cx="6769100" cy="3887787"/>
            <a:chOff x="1022" y="164"/>
            <a:chExt cx="3627" cy="1943"/>
          </a:xfrm>
        </p:grpSpPr>
        <p:graphicFrame>
          <p:nvGraphicFramePr>
            <p:cNvPr id="20483" name="Object 3"/>
            <p:cNvGraphicFramePr>
              <a:graphicFrameLocks noChangeAspect="1"/>
            </p:cNvGraphicFramePr>
            <p:nvPr/>
          </p:nvGraphicFramePr>
          <p:xfrm>
            <a:off x="1022" y="164"/>
            <a:ext cx="3627" cy="1943"/>
          </p:xfrm>
          <a:graphic>
            <a:graphicData uri="http://schemas.openxmlformats.org/presentationml/2006/ole">
              <p:oleObj spid="_x0000_s193538" name="Prism Project" r:id="rId3" imgW="5554800" imgH="2974680" progId="">
                <p:embed/>
              </p:oleObj>
            </a:graphicData>
          </a:graphic>
        </p:graphicFrame>
        <p:sp>
          <p:nvSpPr>
            <p:cNvPr id="20484" name="Text Box 4"/>
            <p:cNvSpPr txBox="1">
              <a:spLocks noChangeArrowheads="1"/>
            </p:cNvSpPr>
            <p:nvPr/>
          </p:nvSpPr>
          <p:spPr bwMode="auto">
            <a:xfrm>
              <a:off x="3198" y="602"/>
              <a:ext cx="181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0" lang="en-US" altLang="zh-TW" sz="2400" b="1">
                  <a:solidFill>
                    <a:srgbClr val="080808"/>
                  </a:solidFill>
                  <a:latin typeface="Times New Roman" pitchFamily="18" charset="0"/>
                </a:rPr>
                <a:t>*</a:t>
              </a:r>
            </a:p>
          </p:txBody>
        </p:sp>
        <p:sp>
          <p:nvSpPr>
            <p:cNvPr id="20485" name="Text Box 5"/>
            <p:cNvSpPr txBox="1">
              <a:spLocks noChangeArrowheads="1"/>
            </p:cNvSpPr>
            <p:nvPr/>
          </p:nvSpPr>
          <p:spPr bwMode="auto">
            <a:xfrm>
              <a:off x="3742" y="527"/>
              <a:ext cx="181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0" lang="en-US" altLang="zh-TW" sz="2400" b="1">
                  <a:solidFill>
                    <a:srgbClr val="080808"/>
                  </a:solidFill>
                  <a:latin typeface="Times New Roman" pitchFamily="18" charset="0"/>
                </a:rPr>
                <a:t>*</a:t>
              </a:r>
            </a:p>
          </p:txBody>
        </p:sp>
      </p:grp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816100" y="498475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b="1">
                <a:latin typeface="Times New Roman" pitchFamily="18" charset="0"/>
              </a:rPr>
              <a:t>Figure 3.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7" name="Object 3"/>
          <p:cNvGraphicFramePr>
            <a:graphicFrameLocks noChangeAspect="1"/>
          </p:cNvGraphicFramePr>
          <p:nvPr>
            <p:ph sz="half" idx="2"/>
          </p:nvPr>
        </p:nvGraphicFramePr>
        <p:xfrm>
          <a:off x="1331913" y="1676400"/>
          <a:ext cx="6696075" cy="3927475"/>
        </p:xfrm>
        <a:graphic>
          <a:graphicData uri="http://schemas.openxmlformats.org/presentationml/2006/ole">
            <p:oleObj spid="_x0000_s194562" name="Prism Project" r:id="rId3" imgW="5554800" imgH="3258000" progId="">
              <p:embed/>
            </p:oleObj>
          </a:graphicData>
        </a:graphic>
      </p:graphicFrame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816100" y="498475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b="1">
                <a:latin typeface="Times New Roman" pitchFamily="18" charset="0"/>
              </a:rPr>
              <a:t>Figure 4.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258888" y="1773238"/>
            <a:ext cx="6553200" cy="3816350"/>
            <a:chOff x="1066" y="1215"/>
            <a:chExt cx="3627" cy="1943"/>
          </a:xfrm>
        </p:grpSpPr>
        <p:graphicFrame>
          <p:nvGraphicFramePr>
            <p:cNvPr id="21509" name="Object 5"/>
            <p:cNvGraphicFramePr>
              <a:graphicFrameLocks noChangeAspect="1"/>
            </p:cNvGraphicFramePr>
            <p:nvPr/>
          </p:nvGraphicFramePr>
          <p:xfrm>
            <a:off x="1066" y="1215"/>
            <a:ext cx="3627" cy="1943"/>
          </p:xfrm>
          <a:graphic>
            <a:graphicData uri="http://schemas.openxmlformats.org/presentationml/2006/ole">
              <p:oleObj spid="_x0000_s195586" name="Prism Project" r:id="rId3" imgW="5554800" imgH="2974680" progId="">
                <p:embed/>
              </p:oleObj>
            </a:graphicData>
          </a:graphic>
        </p:graphicFrame>
        <p:sp>
          <p:nvSpPr>
            <p:cNvPr id="21510" name="Text Box 6"/>
            <p:cNvSpPr txBox="1">
              <a:spLocks noChangeArrowheads="1"/>
            </p:cNvSpPr>
            <p:nvPr/>
          </p:nvSpPr>
          <p:spPr bwMode="auto">
            <a:xfrm>
              <a:off x="3242" y="1790"/>
              <a:ext cx="408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0" lang="en-US" altLang="zh-TW" sz="2400" b="1">
                  <a:solidFill>
                    <a:srgbClr val="080808"/>
                  </a:solidFill>
                  <a:latin typeface="Times New Roman" pitchFamily="18" charset="0"/>
                </a:rPr>
                <a:t>*</a:t>
              </a:r>
            </a:p>
          </p:txBody>
        </p:sp>
        <p:sp>
          <p:nvSpPr>
            <p:cNvPr id="21511" name="Text Box 7"/>
            <p:cNvSpPr txBox="1">
              <a:spLocks noChangeArrowheads="1"/>
            </p:cNvSpPr>
            <p:nvPr/>
          </p:nvSpPr>
          <p:spPr bwMode="auto">
            <a:xfrm>
              <a:off x="3787" y="1960"/>
              <a:ext cx="18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0" lang="en-US" altLang="zh-TW" sz="2400" b="1">
                  <a:solidFill>
                    <a:srgbClr val="080808"/>
                  </a:solidFill>
                  <a:latin typeface="Times New Roman" pitchFamily="18" charset="0"/>
                </a:rPr>
                <a:t>*</a:t>
              </a:r>
            </a:p>
          </p:txBody>
        </p:sp>
      </p:grp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1816100" y="498475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b="1">
                <a:latin typeface="Times New Roman" pitchFamily="18" charset="0"/>
              </a:rPr>
              <a:t>Figure 5.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7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1116013" y="1863725"/>
          <a:ext cx="6624637" cy="3870325"/>
        </p:xfrm>
        <a:graphic>
          <a:graphicData uri="http://schemas.openxmlformats.org/presentationml/2006/ole">
            <p:oleObj spid="_x0000_s196610" name="Prism Project" r:id="rId3" imgW="5554800" imgH="2974680" progId="">
              <p:embed/>
            </p:oleObj>
          </a:graphicData>
        </a:graphic>
      </p:graphicFrame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146425" y="3111500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0" lang="en-US" altLang="zh-TW" sz="2400" b="1">
                <a:solidFill>
                  <a:srgbClr val="080808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816100" y="498475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b="1">
                <a:latin typeface="Times New Roman" pitchFamily="18" charset="0"/>
              </a:rPr>
              <a:t>Figure 6.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1500188" y="3357563"/>
          <a:ext cx="5976937" cy="3095625"/>
        </p:xfrm>
        <a:graphic>
          <a:graphicData uri="http://schemas.openxmlformats.org/presentationml/2006/ole">
            <p:oleObj spid="_x0000_s15362" name="圖表" r:id="rId3" imgW="6543575" imgH="3990875" progId="Excel.Sheet.8">
              <p:embed/>
            </p:oleObj>
          </a:graphicData>
        </a:graphic>
      </p:graphicFrame>
      <p:graphicFrame>
        <p:nvGraphicFramePr>
          <p:cNvPr id="15363" name="Object 4"/>
          <p:cNvGraphicFramePr>
            <a:graphicFrameLocks noChangeAspect="1"/>
          </p:cNvGraphicFramePr>
          <p:nvPr/>
        </p:nvGraphicFramePr>
        <p:xfrm>
          <a:off x="1500188" y="214313"/>
          <a:ext cx="5832475" cy="3097212"/>
        </p:xfrm>
        <a:graphic>
          <a:graphicData uri="http://schemas.openxmlformats.org/presentationml/2006/ole">
            <p:oleObj spid="_x0000_s15363" name="圖表" r:id="rId4" imgW="6677125" imgH="312420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47813" y="188913"/>
          <a:ext cx="5903912" cy="3024187"/>
        </p:xfrm>
        <a:graphic>
          <a:graphicData uri="http://schemas.openxmlformats.org/presentationml/2006/ole">
            <p:oleObj spid="_x0000_s16386" name="圖表" r:id="rId3" imgW="6934200" imgH="3829251" progId="Excel.Sheet.8">
              <p:embed/>
            </p:oleObj>
          </a:graphicData>
        </a:graphic>
      </p:graphicFrame>
      <p:graphicFrame>
        <p:nvGraphicFramePr>
          <p:cNvPr id="16387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1547813" y="3511550"/>
          <a:ext cx="5903912" cy="3157538"/>
        </p:xfrm>
        <a:graphic>
          <a:graphicData uri="http://schemas.openxmlformats.org/presentationml/2006/ole">
            <p:oleObj spid="_x0000_s16387" name="圖表" r:id="rId4" imgW="5838925" imgH="271472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4"/>
          <p:cNvGraphicFramePr>
            <a:graphicFrameLocks noChangeAspect="1"/>
          </p:cNvGraphicFramePr>
          <p:nvPr/>
        </p:nvGraphicFramePr>
        <p:xfrm>
          <a:off x="1403350" y="3571875"/>
          <a:ext cx="5832475" cy="3078163"/>
        </p:xfrm>
        <a:graphic>
          <a:graphicData uri="http://schemas.openxmlformats.org/presentationml/2006/ole">
            <p:oleObj spid="_x0000_s17410" name="圖表" r:id="rId3" imgW="6534351" imgH="3448251" progId="Excel.Sheet.8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1285875" y="285750"/>
          <a:ext cx="5975350" cy="3095625"/>
        </p:xfrm>
        <a:graphic>
          <a:graphicData uri="http://schemas.openxmlformats.org/presentationml/2006/ole">
            <p:oleObj spid="_x0000_s17411" name="圖表" r:id="rId4" imgW="5838925" imgH="3448251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6" name="Group 63"/>
          <p:cNvGrpSpPr>
            <a:grpSpLocks/>
          </p:cNvGrpSpPr>
          <p:nvPr/>
        </p:nvGrpSpPr>
        <p:grpSpPr bwMode="auto">
          <a:xfrm>
            <a:off x="357188" y="1428750"/>
            <a:ext cx="7777162" cy="4824413"/>
            <a:chOff x="204" y="845"/>
            <a:chExt cx="5307" cy="3373"/>
          </a:xfrm>
        </p:grpSpPr>
        <p:sp>
          <p:nvSpPr>
            <p:cNvPr id="67588" name="Rectangle 3"/>
            <p:cNvSpPr>
              <a:spLocks noChangeArrowheads="1"/>
            </p:cNvSpPr>
            <p:nvPr/>
          </p:nvSpPr>
          <p:spPr bwMode="auto">
            <a:xfrm>
              <a:off x="204" y="3853"/>
              <a:ext cx="5307" cy="3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fontAlgn="ctr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cs typeface="Times New Roman" pitchFamily="18" charset="0"/>
                </a:rPr>
                <a:t>* *analysis of variance with the scheffe posthoc test, P&lt;0.01 for difference from baseline within the group</a:t>
              </a:r>
            </a:p>
          </p:txBody>
        </p:sp>
        <p:sp>
          <p:nvSpPr>
            <p:cNvPr id="67589" name="Rectangle 4"/>
            <p:cNvSpPr>
              <a:spLocks noChangeArrowheads="1"/>
            </p:cNvSpPr>
            <p:nvPr/>
          </p:nvSpPr>
          <p:spPr bwMode="auto">
            <a:xfrm>
              <a:off x="204" y="3488"/>
              <a:ext cx="5307" cy="3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fontAlgn="ctr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cs typeface="Times New Roman" pitchFamily="18" charset="0"/>
                </a:rPr>
                <a:t>*analysis of variance with the scheffe posthoc test, P&lt;0.05 for difference from baseline within the group</a:t>
              </a:r>
            </a:p>
          </p:txBody>
        </p:sp>
        <p:sp>
          <p:nvSpPr>
            <p:cNvPr id="67590" name="Rectangle 5"/>
            <p:cNvSpPr>
              <a:spLocks noChangeArrowheads="1"/>
            </p:cNvSpPr>
            <p:nvPr/>
          </p:nvSpPr>
          <p:spPr bwMode="auto">
            <a:xfrm>
              <a:off x="4204" y="3166"/>
              <a:ext cx="1307" cy="32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zh-TW" altLang="en-US" sz="1600" b="1">
                  <a:latin typeface="新細明體" pitchFamily="18" charset="-120"/>
                </a:rPr>
                <a:t>　</a:t>
              </a:r>
              <a:endParaRPr lang="zh-TW" altLang="en-US" sz="1600" b="1"/>
            </a:p>
          </p:txBody>
        </p:sp>
        <p:sp>
          <p:nvSpPr>
            <p:cNvPr id="67591" name="Rectangle 6"/>
            <p:cNvSpPr>
              <a:spLocks noChangeArrowheads="1"/>
            </p:cNvSpPr>
            <p:nvPr/>
          </p:nvSpPr>
          <p:spPr bwMode="auto">
            <a:xfrm>
              <a:off x="3252" y="3166"/>
              <a:ext cx="952" cy="32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zh-TW" altLang="en-US" sz="1600" b="1">
                  <a:latin typeface="新細明體" pitchFamily="18" charset="-120"/>
                </a:rPr>
                <a:t>　</a:t>
              </a:r>
              <a:endParaRPr lang="zh-TW" altLang="en-US" sz="1600" b="1"/>
            </a:p>
          </p:txBody>
        </p:sp>
        <p:sp>
          <p:nvSpPr>
            <p:cNvPr id="67592" name="Rectangle 7"/>
            <p:cNvSpPr>
              <a:spLocks noChangeArrowheads="1"/>
            </p:cNvSpPr>
            <p:nvPr/>
          </p:nvSpPr>
          <p:spPr bwMode="auto">
            <a:xfrm>
              <a:off x="204" y="3166"/>
              <a:ext cx="3048" cy="32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fontAlgn="ctr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cs typeface="Times New Roman" pitchFamily="18" charset="0"/>
                </a:rPr>
                <a:t>*P value demonstrate between group comparison.</a:t>
              </a:r>
            </a:p>
          </p:txBody>
        </p:sp>
        <p:sp>
          <p:nvSpPr>
            <p:cNvPr id="67593" name="Rectangle 8"/>
            <p:cNvSpPr>
              <a:spLocks noChangeArrowheads="1"/>
            </p:cNvSpPr>
            <p:nvPr/>
          </p:nvSpPr>
          <p:spPr bwMode="auto">
            <a:xfrm>
              <a:off x="4204" y="2955"/>
              <a:ext cx="1307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0.333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594" name="Rectangle 9"/>
            <p:cNvSpPr>
              <a:spLocks noChangeArrowheads="1"/>
            </p:cNvSpPr>
            <p:nvPr/>
          </p:nvSpPr>
          <p:spPr bwMode="auto">
            <a:xfrm>
              <a:off x="3252" y="2955"/>
              <a:ext cx="952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1.20±1.07*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595" name="Rectangle 10"/>
            <p:cNvSpPr>
              <a:spLocks noChangeArrowheads="1"/>
            </p:cNvSpPr>
            <p:nvPr/>
          </p:nvSpPr>
          <p:spPr bwMode="auto">
            <a:xfrm>
              <a:off x="2332" y="2955"/>
              <a:ext cx="920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1.00±0.99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596" name="Rectangle 11"/>
            <p:cNvSpPr>
              <a:spLocks noChangeArrowheads="1"/>
            </p:cNvSpPr>
            <p:nvPr/>
          </p:nvSpPr>
          <p:spPr bwMode="auto">
            <a:xfrm>
              <a:off x="204" y="2955"/>
              <a:ext cx="2128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000000"/>
                  </a:solidFill>
                  <a:latin typeface="新細明體" pitchFamily="18" charset="-120"/>
                </a:rPr>
                <a:t>6 month</a:t>
              </a:r>
              <a:endParaRPr lang="en-US" altLang="zh-TW" sz="1600"/>
            </a:p>
          </p:txBody>
        </p:sp>
        <p:sp>
          <p:nvSpPr>
            <p:cNvPr id="67597" name="Rectangle 12"/>
            <p:cNvSpPr>
              <a:spLocks noChangeArrowheads="1"/>
            </p:cNvSpPr>
            <p:nvPr/>
          </p:nvSpPr>
          <p:spPr bwMode="auto">
            <a:xfrm>
              <a:off x="4204" y="2744"/>
              <a:ext cx="1307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FF0000"/>
                  </a:solidFill>
                  <a:latin typeface="新細明體" pitchFamily="18" charset="-120"/>
                </a:rPr>
                <a:t>0.000**</a:t>
              </a:r>
              <a:endParaRPr lang="en-US" altLang="zh-TW" sz="1600"/>
            </a:p>
          </p:txBody>
        </p:sp>
        <p:sp>
          <p:nvSpPr>
            <p:cNvPr id="67598" name="Rectangle 13"/>
            <p:cNvSpPr>
              <a:spLocks noChangeArrowheads="1"/>
            </p:cNvSpPr>
            <p:nvPr/>
          </p:nvSpPr>
          <p:spPr bwMode="auto">
            <a:xfrm>
              <a:off x="3252" y="2744"/>
              <a:ext cx="952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FF0000"/>
                  </a:solidFill>
                  <a:latin typeface="新細明體" pitchFamily="18" charset="-120"/>
                </a:rPr>
                <a:t>2.26±1.62**</a:t>
              </a:r>
              <a:endParaRPr lang="en-US" altLang="zh-TW" sz="1600"/>
            </a:p>
          </p:txBody>
        </p:sp>
        <p:sp>
          <p:nvSpPr>
            <p:cNvPr id="67599" name="Rectangle 14"/>
            <p:cNvSpPr>
              <a:spLocks noChangeArrowheads="1"/>
            </p:cNvSpPr>
            <p:nvPr/>
          </p:nvSpPr>
          <p:spPr bwMode="auto">
            <a:xfrm>
              <a:off x="2332" y="2744"/>
              <a:ext cx="920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C00000"/>
                  </a:solidFill>
                  <a:latin typeface="新細明體" pitchFamily="18" charset="-120"/>
                </a:rPr>
                <a:t>1.20±1.14</a:t>
              </a:r>
              <a:endParaRPr lang="en-US" altLang="zh-TW" sz="1600">
                <a:solidFill>
                  <a:srgbClr val="C00000"/>
                </a:solidFill>
              </a:endParaRPr>
            </a:p>
          </p:txBody>
        </p:sp>
        <p:sp>
          <p:nvSpPr>
            <p:cNvPr id="67600" name="Rectangle 15"/>
            <p:cNvSpPr>
              <a:spLocks noChangeArrowheads="1"/>
            </p:cNvSpPr>
            <p:nvPr/>
          </p:nvSpPr>
          <p:spPr bwMode="auto">
            <a:xfrm>
              <a:off x="204" y="2744"/>
              <a:ext cx="2128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FF0000"/>
                  </a:solidFill>
                  <a:latin typeface="新細明體" pitchFamily="18" charset="-120"/>
                </a:rPr>
                <a:t>3 month</a:t>
              </a:r>
              <a:endParaRPr lang="en-US" altLang="zh-TW" sz="1600">
                <a:solidFill>
                  <a:srgbClr val="FF0000"/>
                </a:solidFill>
              </a:endParaRPr>
            </a:p>
          </p:txBody>
        </p:sp>
        <p:sp>
          <p:nvSpPr>
            <p:cNvPr id="67601" name="Rectangle 16"/>
            <p:cNvSpPr>
              <a:spLocks noChangeArrowheads="1"/>
            </p:cNvSpPr>
            <p:nvPr/>
          </p:nvSpPr>
          <p:spPr bwMode="auto">
            <a:xfrm>
              <a:off x="4204" y="2533"/>
              <a:ext cx="1307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0.807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02" name="Rectangle 17"/>
            <p:cNvSpPr>
              <a:spLocks noChangeArrowheads="1"/>
            </p:cNvSpPr>
            <p:nvPr/>
          </p:nvSpPr>
          <p:spPr bwMode="auto">
            <a:xfrm>
              <a:off x="3252" y="2533"/>
              <a:ext cx="952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1.52±1.72**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03" name="Rectangle 18"/>
            <p:cNvSpPr>
              <a:spLocks noChangeArrowheads="1"/>
            </p:cNvSpPr>
            <p:nvPr/>
          </p:nvSpPr>
          <p:spPr bwMode="auto">
            <a:xfrm>
              <a:off x="2332" y="2533"/>
              <a:ext cx="920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1.58±1.51*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04" name="Rectangle 19"/>
            <p:cNvSpPr>
              <a:spLocks noChangeArrowheads="1"/>
            </p:cNvSpPr>
            <p:nvPr/>
          </p:nvSpPr>
          <p:spPr bwMode="auto">
            <a:xfrm>
              <a:off x="204" y="2533"/>
              <a:ext cx="2128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000000"/>
                  </a:solidFill>
                  <a:latin typeface="新細明體" pitchFamily="18" charset="-120"/>
                </a:rPr>
                <a:t>1 month</a:t>
              </a:r>
              <a:endParaRPr lang="en-US" altLang="zh-TW" sz="1600"/>
            </a:p>
          </p:txBody>
        </p:sp>
        <p:sp>
          <p:nvSpPr>
            <p:cNvPr id="67605" name="Rectangle 20"/>
            <p:cNvSpPr>
              <a:spLocks noChangeArrowheads="1"/>
            </p:cNvSpPr>
            <p:nvPr/>
          </p:nvSpPr>
          <p:spPr bwMode="auto">
            <a:xfrm>
              <a:off x="4204" y="2322"/>
              <a:ext cx="1307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0.394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06" name="Rectangle 21"/>
            <p:cNvSpPr>
              <a:spLocks noChangeArrowheads="1"/>
            </p:cNvSpPr>
            <p:nvPr/>
          </p:nvSpPr>
          <p:spPr bwMode="auto">
            <a:xfrm>
              <a:off x="3252" y="2322"/>
              <a:ext cx="952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2.01±2.03**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07" name="Rectangle 22"/>
            <p:cNvSpPr>
              <a:spLocks noChangeArrowheads="1"/>
            </p:cNvSpPr>
            <p:nvPr/>
          </p:nvSpPr>
          <p:spPr bwMode="auto">
            <a:xfrm>
              <a:off x="2332" y="2322"/>
              <a:ext cx="920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1.76±1.77**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08" name="Rectangle 23"/>
            <p:cNvSpPr>
              <a:spLocks noChangeArrowheads="1"/>
            </p:cNvSpPr>
            <p:nvPr/>
          </p:nvSpPr>
          <p:spPr bwMode="auto">
            <a:xfrm>
              <a:off x="204" y="2322"/>
              <a:ext cx="2128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000000"/>
                  </a:solidFill>
                  <a:latin typeface="新細明體" pitchFamily="18" charset="-120"/>
                </a:rPr>
                <a:t>1 week</a:t>
              </a:r>
              <a:endParaRPr lang="en-US" altLang="zh-TW" sz="1600"/>
            </a:p>
          </p:txBody>
        </p:sp>
        <p:sp>
          <p:nvSpPr>
            <p:cNvPr id="67609" name="Rectangle 24"/>
            <p:cNvSpPr>
              <a:spLocks noChangeArrowheads="1"/>
            </p:cNvSpPr>
            <p:nvPr/>
          </p:nvSpPr>
          <p:spPr bwMode="auto">
            <a:xfrm>
              <a:off x="4204" y="2111"/>
              <a:ext cx="1307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0.951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10" name="Rectangle 25"/>
            <p:cNvSpPr>
              <a:spLocks noChangeArrowheads="1"/>
            </p:cNvSpPr>
            <p:nvPr/>
          </p:nvSpPr>
          <p:spPr bwMode="auto">
            <a:xfrm>
              <a:off x="3252" y="2111"/>
              <a:ext cx="952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000000"/>
                  </a:solidFill>
                  <a:latin typeface="新細明體" pitchFamily="18" charset="-120"/>
                </a:rPr>
                <a:t>0.98±1.09</a:t>
              </a:r>
              <a:endParaRPr lang="en-US" altLang="zh-TW" sz="1600"/>
            </a:p>
          </p:txBody>
        </p:sp>
        <p:sp>
          <p:nvSpPr>
            <p:cNvPr id="67611" name="Rectangle 26"/>
            <p:cNvSpPr>
              <a:spLocks noChangeArrowheads="1"/>
            </p:cNvSpPr>
            <p:nvPr/>
          </p:nvSpPr>
          <p:spPr bwMode="auto">
            <a:xfrm>
              <a:off x="2332" y="2111"/>
              <a:ext cx="920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0.99±1.28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12" name="Rectangle 27"/>
            <p:cNvSpPr>
              <a:spLocks noChangeArrowheads="1"/>
            </p:cNvSpPr>
            <p:nvPr/>
          </p:nvSpPr>
          <p:spPr bwMode="auto">
            <a:xfrm>
              <a:off x="204" y="2111"/>
              <a:ext cx="2128" cy="21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000000"/>
                  </a:solidFill>
                  <a:latin typeface="新細明體" pitchFamily="18" charset="-120"/>
                </a:rPr>
                <a:t>Fluorescein staining, baseline</a:t>
              </a:r>
              <a:endParaRPr lang="en-US" altLang="zh-TW" sz="1600"/>
            </a:p>
          </p:txBody>
        </p:sp>
        <p:sp>
          <p:nvSpPr>
            <p:cNvPr id="67613" name="Rectangle 28"/>
            <p:cNvSpPr>
              <a:spLocks noChangeArrowheads="1"/>
            </p:cNvSpPr>
            <p:nvPr/>
          </p:nvSpPr>
          <p:spPr bwMode="auto">
            <a:xfrm>
              <a:off x="4204" y="1900"/>
              <a:ext cx="1307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FF0000"/>
                  </a:solidFill>
                  <a:latin typeface="新細明體" pitchFamily="18" charset="-120"/>
                </a:rPr>
                <a:t>0.002**</a:t>
              </a:r>
              <a:endParaRPr lang="en-US" altLang="zh-TW" sz="1600"/>
            </a:p>
          </p:txBody>
        </p:sp>
        <p:sp>
          <p:nvSpPr>
            <p:cNvPr id="67614" name="Rectangle 29"/>
            <p:cNvSpPr>
              <a:spLocks noChangeArrowheads="1"/>
            </p:cNvSpPr>
            <p:nvPr/>
          </p:nvSpPr>
          <p:spPr bwMode="auto">
            <a:xfrm>
              <a:off x="3252" y="1900"/>
              <a:ext cx="952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FF0000"/>
                  </a:solidFill>
                  <a:latin typeface="新細明體" pitchFamily="18" charset="-120"/>
                </a:rPr>
                <a:t>7.07±2.94*</a:t>
              </a:r>
              <a:endParaRPr lang="en-US" altLang="zh-TW" sz="1600"/>
            </a:p>
          </p:txBody>
        </p:sp>
        <p:sp>
          <p:nvSpPr>
            <p:cNvPr id="67615" name="Rectangle 30"/>
            <p:cNvSpPr>
              <a:spLocks noChangeArrowheads="1"/>
            </p:cNvSpPr>
            <p:nvPr/>
          </p:nvSpPr>
          <p:spPr bwMode="auto">
            <a:xfrm>
              <a:off x="2332" y="1900"/>
              <a:ext cx="920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C00000"/>
                  </a:solidFill>
                  <a:latin typeface="新細明體" pitchFamily="18" charset="-120"/>
                </a:rPr>
                <a:t>9.22±4.42</a:t>
              </a:r>
              <a:endParaRPr lang="en-US" altLang="zh-TW" sz="1600">
                <a:solidFill>
                  <a:srgbClr val="C00000"/>
                </a:solidFill>
              </a:endParaRPr>
            </a:p>
          </p:txBody>
        </p:sp>
        <p:sp>
          <p:nvSpPr>
            <p:cNvPr id="67616" name="Rectangle 31"/>
            <p:cNvSpPr>
              <a:spLocks noChangeArrowheads="1"/>
            </p:cNvSpPr>
            <p:nvPr/>
          </p:nvSpPr>
          <p:spPr bwMode="auto">
            <a:xfrm>
              <a:off x="204" y="1900"/>
              <a:ext cx="2128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FF0000"/>
                  </a:solidFill>
                  <a:latin typeface="新細明體" pitchFamily="18" charset="-120"/>
                </a:rPr>
                <a:t>6 month</a:t>
              </a:r>
              <a:endParaRPr lang="en-US" altLang="zh-TW" sz="1600">
                <a:solidFill>
                  <a:srgbClr val="FF0000"/>
                </a:solidFill>
              </a:endParaRPr>
            </a:p>
          </p:txBody>
        </p:sp>
        <p:sp>
          <p:nvSpPr>
            <p:cNvPr id="67617" name="Rectangle 32"/>
            <p:cNvSpPr>
              <a:spLocks noChangeArrowheads="1"/>
            </p:cNvSpPr>
            <p:nvPr/>
          </p:nvSpPr>
          <p:spPr bwMode="auto">
            <a:xfrm>
              <a:off x="4204" y="1689"/>
              <a:ext cx="1307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FF0000"/>
                  </a:solidFill>
                  <a:latin typeface="新細明體" pitchFamily="18" charset="-120"/>
                </a:rPr>
                <a:t>0.001**</a:t>
              </a:r>
              <a:endParaRPr lang="en-US" altLang="zh-TW" sz="1600"/>
            </a:p>
          </p:txBody>
        </p:sp>
        <p:sp>
          <p:nvSpPr>
            <p:cNvPr id="67618" name="Rectangle 33"/>
            <p:cNvSpPr>
              <a:spLocks noChangeArrowheads="1"/>
            </p:cNvSpPr>
            <p:nvPr/>
          </p:nvSpPr>
          <p:spPr bwMode="auto">
            <a:xfrm>
              <a:off x="3252" y="1689"/>
              <a:ext cx="952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FF0000"/>
                  </a:solidFill>
                  <a:latin typeface="新細明體" pitchFamily="18" charset="-120"/>
                </a:rPr>
                <a:t>6.08±3.59**</a:t>
              </a:r>
              <a:endParaRPr lang="en-US" altLang="zh-TW" sz="1600"/>
            </a:p>
          </p:txBody>
        </p:sp>
        <p:sp>
          <p:nvSpPr>
            <p:cNvPr id="67619" name="Rectangle 34"/>
            <p:cNvSpPr>
              <a:spLocks noChangeArrowheads="1"/>
            </p:cNvSpPr>
            <p:nvPr/>
          </p:nvSpPr>
          <p:spPr bwMode="auto">
            <a:xfrm>
              <a:off x="2332" y="1689"/>
              <a:ext cx="920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C00000"/>
                  </a:solidFill>
                  <a:latin typeface="新細明體" pitchFamily="18" charset="-120"/>
                </a:rPr>
                <a:t>8.92±4.76</a:t>
              </a:r>
              <a:endParaRPr lang="en-US" altLang="zh-TW" sz="1600">
                <a:solidFill>
                  <a:srgbClr val="C00000"/>
                </a:solidFill>
              </a:endParaRPr>
            </a:p>
          </p:txBody>
        </p:sp>
        <p:sp>
          <p:nvSpPr>
            <p:cNvPr id="67620" name="Rectangle 35"/>
            <p:cNvSpPr>
              <a:spLocks noChangeArrowheads="1"/>
            </p:cNvSpPr>
            <p:nvPr/>
          </p:nvSpPr>
          <p:spPr bwMode="auto">
            <a:xfrm>
              <a:off x="204" y="1689"/>
              <a:ext cx="2128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FF0000"/>
                  </a:solidFill>
                  <a:latin typeface="新細明體" pitchFamily="18" charset="-120"/>
                </a:rPr>
                <a:t>3 month</a:t>
              </a:r>
              <a:endParaRPr lang="en-US" altLang="zh-TW" sz="1600">
                <a:solidFill>
                  <a:srgbClr val="FF0000"/>
                </a:solidFill>
              </a:endParaRPr>
            </a:p>
          </p:txBody>
        </p:sp>
        <p:sp>
          <p:nvSpPr>
            <p:cNvPr id="67621" name="Rectangle 36"/>
            <p:cNvSpPr>
              <a:spLocks noChangeArrowheads="1"/>
            </p:cNvSpPr>
            <p:nvPr/>
          </p:nvSpPr>
          <p:spPr bwMode="auto">
            <a:xfrm>
              <a:off x="4204" y="1478"/>
              <a:ext cx="1307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0.693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22" name="Rectangle 37"/>
            <p:cNvSpPr>
              <a:spLocks noChangeArrowheads="1"/>
            </p:cNvSpPr>
            <p:nvPr/>
          </p:nvSpPr>
          <p:spPr bwMode="auto">
            <a:xfrm>
              <a:off x="3252" y="1478"/>
              <a:ext cx="952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7.18±3.29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23" name="Rectangle 38"/>
            <p:cNvSpPr>
              <a:spLocks noChangeArrowheads="1"/>
            </p:cNvSpPr>
            <p:nvPr/>
          </p:nvSpPr>
          <p:spPr bwMode="auto">
            <a:xfrm>
              <a:off x="2332" y="1478"/>
              <a:ext cx="920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6.93±3.93*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24" name="Rectangle 39"/>
            <p:cNvSpPr>
              <a:spLocks noChangeArrowheads="1"/>
            </p:cNvSpPr>
            <p:nvPr/>
          </p:nvSpPr>
          <p:spPr bwMode="auto">
            <a:xfrm>
              <a:off x="204" y="1478"/>
              <a:ext cx="2128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000000"/>
                  </a:solidFill>
                  <a:latin typeface="新細明體" pitchFamily="18" charset="-120"/>
                </a:rPr>
                <a:t>1 month</a:t>
              </a:r>
              <a:endParaRPr lang="en-US" altLang="zh-TW" sz="1600"/>
            </a:p>
          </p:txBody>
        </p:sp>
        <p:sp>
          <p:nvSpPr>
            <p:cNvPr id="67625" name="Rectangle 40"/>
            <p:cNvSpPr>
              <a:spLocks noChangeArrowheads="1"/>
            </p:cNvSpPr>
            <p:nvPr/>
          </p:nvSpPr>
          <p:spPr bwMode="auto">
            <a:xfrm>
              <a:off x="4204" y="1267"/>
              <a:ext cx="1307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0.827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26" name="Rectangle 41"/>
            <p:cNvSpPr>
              <a:spLocks noChangeArrowheads="1"/>
            </p:cNvSpPr>
            <p:nvPr/>
          </p:nvSpPr>
          <p:spPr bwMode="auto">
            <a:xfrm>
              <a:off x="3275" y="1245"/>
              <a:ext cx="952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7.18±3.82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27" name="Rectangle 42"/>
            <p:cNvSpPr>
              <a:spLocks noChangeArrowheads="1"/>
            </p:cNvSpPr>
            <p:nvPr/>
          </p:nvSpPr>
          <p:spPr bwMode="auto">
            <a:xfrm>
              <a:off x="2332" y="1267"/>
              <a:ext cx="920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7.06±3.56*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28" name="Rectangle 43"/>
            <p:cNvSpPr>
              <a:spLocks noChangeArrowheads="1"/>
            </p:cNvSpPr>
            <p:nvPr/>
          </p:nvSpPr>
          <p:spPr bwMode="auto">
            <a:xfrm>
              <a:off x="204" y="1267"/>
              <a:ext cx="2128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000000"/>
                  </a:solidFill>
                  <a:latin typeface="新細明體" pitchFamily="18" charset="-120"/>
                </a:rPr>
                <a:t>1 week</a:t>
              </a:r>
              <a:endParaRPr lang="en-US" altLang="zh-TW" sz="1600"/>
            </a:p>
          </p:txBody>
        </p:sp>
        <p:sp>
          <p:nvSpPr>
            <p:cNvPr id="67629" name="Rectangle 44"/>
            <p:cNvSpPr>
              <a:spLocks noChangeArrowheads="1"/>
            </p:cNvSpPr>
            <p:nvPr/>
          </p:nvSpPr>
          <p:spPr bwMode="auto">
            <a:xfrm>
              <a:off x="4204" y="1056"/>
              <a:ext cx="1307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0.254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30" name="Rectangle 45"/>
            <p:cNvSpPr>
              <a:spLocks noChangeArrowheads="1"/>
            </p:cNvSpPr>
            <p:nvPr/>
          </p:nvSpPr>
          <p:spPr bwMode="auto">
            <a:xfrm>
              <a:off x="3252" y="1056"/>
              <a:ext cx="952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7.83±4.12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31" name="Rectangle 46"/>
            <p:cNvSpPr>
              <a:spLocks noChangeArrowheads="1"/>
            </p:cNvSpPr>
            <p:nvPr/>
          </p:nvSpPr>
          <p:spPr bwMode="auto">
            <a:xfrm>
              <a:off x="2323" y="1056"/>
              <a:ext cx="920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solidFill>
                    <a:schemeClr val="bg2"/>
                  </a:solidFill>
                  <a:latin typeface="新細明體" pitchFamily="18" charset="-120"/>
                </a:rPr>
                <a:t>8.97±8.39</a:t>
              </a:r>
              <a:endParaRPr lang="en-US" altLang="zh-TW" sz="1600">
                <a:solidFill>
                  <a:schemeClr val="bg2"/>
                </a:solidFill>
              </a:endParaRPr>
            </a:p>
          </p:txBody>
        </p:sp>
        <p:sp>
          <p:nvSpPr>
            <p:cNvPr id="67632" name="Rectangle 47"/>
            <p:cNvSpPr>
              <a:spLocks noChangeArrowheads="1"/>
            </p:cNvSpPr>
            <p:nvPr/>
          </p:nvSpPr>
          <p:spPr bwMode="auto">
            <a:xfrm>
              <a:off x="204" y="1056"/>
              <a:ext cx="2128" cy="21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t">
                <a:buClr>
                  <a:schemeClr val="tx2"/>
                </a:buClr>
              </a:pPr>
              <a:r>
                <a:rPr lang="en-US" altLang="zh-TW" sz="1600" b="1">
                  <a:solidFill>
                    <a:srgbClr val="000000"/>
                  </a:solidFill>
                  <a:latin typeface="新細明體" pitchFamily="18" charset="-120"/>
                </a:rPr>
                <a:t>Tear breakup time , baseline(s)</a:t>
              </a:r>
              <a:endParaRPr lang="en-US" altLang="zh-TW" sz="1600"/>
            </a:p>
          </p:txBody>
        </p:sp>
        <p:sp>
          <p:nvSpPr>
            <p:cNvPr id="67633" name="Rectangle 48"/>
            <p:cNvSpPr>
              <a:spLocks noChangeArrowheads="1"/>
            </p:cNvSpPr>
            <p:nvPr/>
          </p:nvSpPr>
          <p:spPr bwMode="auto">
            <a:xfrm>
              <a:off x="4204" y="845"/>
              <a:ext cx="1307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 i="1">
                  <a:cs typeface="Times New Roman" pitchFamily="18" charset="0"/>
                </a:rPr>
                <a:t>P value</a:t>
              </a:r>
              <a:endParaRPr lang="en-US" altLang="zh-TW" sz="1600" b="1">
                <a:cs typeface="Times New Roman" pitchFamily="18" charset="0"/>
              </a:endParaRPr>
            </a:p>
          </p:txBody>
        </p:sp>
        <p:sp>
          <p:nvSpPr>
            <p:cNvPr id="67634" name="Rectangle 49"/>
            <p:cNvSpPr>
              <a:spLocks noChangeArrowheads="1"/>
            </p:cNvSpPr>
            <p:nvPr/>
          </p:nvSpPr>
          <p:spPr bwMode="auto">
            <a:xfrm>
              <a:off x="3252" y="845"/>
              <a:ext cx="952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cs typeface="Times New Roman" pitchFamily="18" charset="0"/>
                </a:rPr>
                <a:t>MK</a:t>
              </a:r>
              <a:endParaRPr lang="en-US" altLang="zh-TW" sz="1600">
                <a:cs typeface="Times New Roman" pitchFamily="18" charset="0"/>
              </a:endParaRPr>
            </a:p>
          </p:txBody>
        </p:sp>
        <p:sp>
          <p:nvSpPr>
            <p:cNvPr id="67635" name="Rectangle 50"/>
            <p:cNvSpPr>
              <a:spLocks noChangeArrowheads="1"/>
            </p:cNvSpPr>
            <p:nvPr/>
          </p:nvSpPr>
          <p:spPr bwMode="auto">
            <a:xfrm>
              <a:off x="2332" y="845"/>
              <a:ext cx="920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t">
                <a:buClr>
                  <a:schemeClr val="tx2"/>
                </a:buClr>
              </a:pPr>
              <a:r>
                <a:rPr lang="en-US" altLang="zh-TW" sz="1600" b="1">
                  <a:cs typeface="Times New Roman" pitchFamily="18" charset="0"/>
                </a:rPr>
                <a:t>IL</a:t>
              </a:r>
              <a:endParaRPr lang="en-US" altLang="zh-TW" sz="1600">
                <a:cs typeface="Times New Roman" pitchFamily="18" charset="0"/>
              </a:endParaRPr>
            </a:p>
          </p:txBody>
        </p:sp>
        <p:sp>
          <p:nvSpPr>
            <p:cNvPr id="67636" name="Rectangle 51"/>
            <p:cNvSpPr>
              <a:spLocks noChangeArrowheads="1"/>
            </p:cNvSpPr>
            <p:nvPr/>
          </p:nvSpPr>
          <p:spPr bwMode="auto">
            <a:xfrm>
              <a:off x="204" y="845"/>
              <a:ext cx="212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t">
                <a:buClr>
                  <a:schemeClr val="tx2"/>
                </a:buClr>
              </a:pPr>
              <a:r>
                <a:rPr lang="zh-TW" altLang="en-US" sz="1600">
                  <a:cs typeface="Times New Roman" pitchFamily="18" charset="0"/>
                </a:rPr>
                <a:t>　</a:t>
              </a:r>
            </a:p>
          </p:txBody>
        </p:sp>
        <p:sp>
          <p:nvSpPr>
            <p:cNvPr id="67637" name="Line 52"/>
            <p:cNvSpPr>
              <a:spLocks noChangeShapeType="1"/>
            </p:cNvSpPr>
            <p:nvPr/>
          </p:nvSpPr>
          <p:spPr bwMode="auto">
            <a:xfrm>
              <a:off x="204" y="845"/>
              <a:ext cx="5307" cy="0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638" name="Line 53"/>
            <p:cNvSpPr>
              <a:spLocks noChangeShapeType="1"/>
            </p:cNvSpPr>
            <p:nvPr/>
          </p:nvSpPr>
          <p:spPr bwMode="auto">
            <a:xfrm>
              <a:off x="204" y="4218"/>
              <a:ext cx="5307" cy="0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639" name="Line 54"/>
            <p:cNvSpPr>
              <a:spLocks noChangeShapeType="1"/>
            </p:cNvSpPr>
            <p:nvPr/>
          </p:nvSpPr>
          <p:spPr bwMode="auto">
            <a:xfrm>
              <a:off x="204" y="845"/>
              <a:ext cx="0" cy="3373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640" name="Line 55"/>
            <p:cNvSpPr>
              <a:spLocks noChangeShapeType="1"/>
            </p:cNvSpPr>
            <p:nvPr/>
          </p:nvSpPr>
          <p:spPr bwMode="auto">
            <a:xfrm>
              <a:off x="5511" y="845"/>
              <a:ext cx="0" cy="3373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641" name="Line 56"/>
            <p:cNvSpPr>
              <a:spLocks noChangeShapeType="1"/>
            </p:cNvSpPr>
            <p:nvPr/>
          </p:nvSpPr>
          <p:spPr bwMode="auto">
            <a:xfrm>
              <a:off x="2332" y="845"/>
              <a:ext cx="0" cy="211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642" name="Line 57"/>
            <p:cNvSpPr>
              <a:spLocks noChangeShapeType="1"/>
            </p:cNvSpPr>
            <p:nvPr/>
          </p:nvSpPr>
          <p:spPr bwMode="auto">
            <a:xfrm>
              <a:off x="3252" y="845"/>
              <a:ext cx="0" cy="211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643" name="Line 58"/>
            <p:cNvSpPr>
              <a:spLocks noChangeShapeType="1"/>
            </p:cNvSpPr>
            <p:nvPr/>
          </p:nvSpPr>
          <p:spPr bwMode="auto">
            <a:xfrm>
              <a:off x="4204" y="845"/>
              <a:ext cx="0" cy="211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644" name="Line 59"/>
            <p:cNvSpPr>
              <a:spLocks noChangeShapeType="1"/>
            </p:cNvSpPr>
            <p:nvPr/>
          </p:nvSpPr>
          <p:spPr bwMode="auto">
            <a:xfrm>
              <a:off x="204" y="1056"/>
              <a:ext cx="5307" cy="0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645" name="Line 60"/>
            <p:cNvSpPr>
              <a:spLocks noChangeShapeType="1"/>
            </p:cNvSpPr>
            <p:nvPr/>
          </p:nvSpPr>
          <p:spPr bwMode="auto">
            <a:xfrm>
              <a:off x="204" y="2111"/>
              <a:ext cx="5307" cy="0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646" name="Line 61"/>
            <p:cNvSpPr>
              <a:spLocks noChangeShapeType="1"/>
            </p:cNvSpPr>
            <p:nvPr/>
          </p:nvSpPr>
          <p:spPr bwMode="auto">
            <a:xfrm>
              <a:off x="204" y="3166"/>
              <a:ext cx="5307" cy="0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143422" name="Rectangle 6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88913"/>
            <a:ext cx="7989887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3200" dirty="0" smtClean="0">
                <a:solidFill>
                  <a:srgbClr val="FFFF00"/>
                </a:solidFill>
              </a:rPr>
              <a:t>Comparison between IL and MK groups (</a:t>
            </a:r>
            <a:r>
              <a:rPr lang="en-US" altLang="zh-TW" sz="3200" b="1" dirty="0" smtClean="0">
                <a:solidFill>
                  <a:srgbClr val="FFFF00"/>
                </a:solidFill>
                <a:latin typeface="新細明體" pitchFamily="18" charset="-120"/>
              </a:rPr>
              <a:t>Tear breakup time</a:t>
            </a:r>
            <a:r>
              <a:rPr lang="en-US" altLang="zh-TW" sz="3200" dirty="0" smtClean="0">
                <a:solidFill>
                  <a:srgbClr val="FFFF00"/>
                </a:solidFill>
              </a:rPr>
              <a:t> &amp; </a:t>
            </a:r>
            <a:r>
              <a:rPr lang="en-US" altLang="zh-TW" sz="3200" b="1" dirty="0" err="1" smtClean="0">
                <a:solidFill>
                  <a:srgbClr val="FFFF00"/>
                </a:solidFill>
                <a:latin typeface="新細明體" pitchFamily="18" charset="-120"/>
              </a:rPr>
              <a:t>Fluorescein</a:t>
            </a:r>
            <a:r>
              <a:rPr lang="en-US" altLang="zh-TW" sz="3200" b="1" dirty="0" smtClean="0">
                <a:solidFill>
                  <a:srgbClr val="FFFF00"/>
                </a:solidFill>
                <a:latin typeface="新細明體" pitchFamily="18" charset="-120"/>
              </a:rPr>
              <a:t> staining</a:t>
            </a:r>
            <a:r>
              <a:rPr lang="en-US" altLang="zh-TW" sz="3200" dirty="0" smtClean="0">
                <a:solidFill>
                  <a:srgbClr val="FFFF0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76" name="Group 68"/>
          <p:cNvGraphicFramePr>
            <a:graphicFrameLocks noGrp="1"/>
          </p:cNvGraphicFramePr>
          <p:nvPr/>
        </p:nvGraphicFramePr>
        <p:xfrm>
          <a:off x="658813" y="1522413"/>
          <a:ext cx="7729537" cy="4932364"/>
        </p:xfrm>
        <a:graphic>
          <a:graphicData uri="http://schemas.openxmlformats.org/drawingml/2006/table">
            <a:tbl>
              <a:tblPr/>
              <a:tblGrid>
                <a:gridCol w="4413250"/>
                <a:gridCol w="1231900"/>
                <a:gridCol w="1339850"/>
                <a:gridCol w="744537"/>
              </a:tblGrid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IL</a:t>
                      </a:r>
                      <a:endParaRPr kumimoji="1" lang="en-US" altLang="zh-TW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MK</a:t>
                      </a:r>
                      <a:endParaRPr kumimoji="1" lang="en-US" altLang="zh-TW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P value</a:t>
                      </a:r>
                      <a:endParaRPr kumimoji="1" lang="en-US" altLang="zh-TW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Rose </a:t>
                      </a:r>
                      <a:r>
                        <a:rPr kumimoji="1" lang="en-US" altLang="zh-TW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bengal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 staining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  <a:cs typeface="Times New Roman" pitchFamily="18" charset="0"/>
                        </a:rPr>
                        <a:t>, baseline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1.08±1.48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1.02±1.11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0.768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 week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1.23±1.03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1.23±1.00*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0.968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 month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0.85±0.80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1.10±1.19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0.141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3 month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0.70±0.81*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1.76±1.68*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0.000**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7466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6 month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0.38±0.53*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0.82±1.19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0.015*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Central corneal sensation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5.53±0.81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5.72±0.58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0.071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with </a:t>
                      </a:r>
                      <a:r>
                        <a:rPr kumimoji="1" lang="en-US" altLang="zh-TW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Cochet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-Bonnet </a:t>
                      </a:r>
                      <a:r>
                        <a:rPr kumimoji="1" lang="en-US" altLang="zh-TW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esthesiometry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, baseline(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mm)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 week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4.55±1.56**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4.46±1.86**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0.738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 month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5.31±1.04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5.20±1.09**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0.546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3 month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5.65±0.68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5.40±0.94*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0.14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6 month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5.63±0.99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5.76±0.94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0.492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*P value demonstrate between group comparison.</a:t>
                      </a:r>
                      <a:endParaRPr kumimoji="1" lang="en-US" altLang="zh-TW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　</a:t>
                      </a:r>
                      <a:endParaRPr kumimoji="1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　</a:t>
                      </a:r>
                      <a:endParaRPr kumimoji="1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　</a:t>
                      </a:r>
                      <a:endParaRPr kumimoji="1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8416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*analysis of variance with the scheffe posthoc test, P&lt;0.05 for difference from baseline within the group</a:t>
                      </a:r>
                      <a:endParaRPr kumimoji="1" lang="en-US" altLang="zh-TW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8416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* *analysis of variance with the </a:t>
                      </a:r>
                      <a:r>
                        <a:rPr kumimoji="1" lang="en-US" altLang="zh-TW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scheffe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 </a:t>
                      </a:r>
                      <a:r>
                        <a:rPr kumimoji="1" lang="en-US" altLang="zh-TW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posthoc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 test, P&lt;0.01 for difference from baseline within the group</a:t>
                      </a:r>
                      <a:endParaRPr kumimoji="1" lang="en-US" altLang="zh-TW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5474" name="Rectangle 66"/>
          <p:cNvSpPr>
            <a:spLocks noChangeArrowheads="1"/>
          </p:cNvSpPr>
          <p:nvPr/>
        </p:nvSpPr>
        <p:spPr bwMode="auto">
          <a:xfrm>
            <a:off x="428625" y="428625"/>
            <a:ext cx="7989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TW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Comparison between IL and MK groups </a:t>
            </a:r>
            <a:r>
              <a:rPr lang="en-US" altLang="zh-TW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n-US" altLang="zh-TW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TW" sz="3200" b="1" dirty="0">
                <a:solidFill>
                  <a:srgbClr val="FFFF00"/>
                </a:solidFill>
                <a:cs typeface="Times New Roman" pitchFamily="18" charset="0"/>
              </a:rPr>
              <a:t>Rose </a:t>
            </a:r>
            <a:r>
              <a:rPr lang="en-US" altLang="zh-TW" sz="3200" b="1" dirty="0" err="1">
                <a:solidFill>
                  <a:srgbClr val="FFFF00"/>
                </a:solidFill>
                <a:cs typeface="Times New Roman" pitchFamily="18" charset="0"/>
              </a:rPr>
              <a:t>bengal</a:t>
            </a:r>
            <a:r>
              <a:rPr lang="en-US" altLang="zh-TW" sz="3200" b="1" dirty="0">
                <a:solidFill>
                  <a:srgbClr val="FFFF00"/>
                </a:solidFill>
                <a:cs typeface="Times New Roman" pitchFamily="18" charset="0"/>
              </a:rPr>
              <a:t> staining</a:t>
            </a:r>
            <a:r>
              <a:rPr lang="en-US" altLang="zh-TW" sz="3200" b="1" dirty="0">
                <a:solidFill>
                  <a:srgbClr val="FFFF00"/>
                </a:solidFill>
                <a:latin typeface="新細明體" pitchFamily="18" charset="-120"/>
                <a:cs typeface="Times New Roman" pitchFamily="18" charset="0"/>
              </a:rPr>
              <a:t>,</a:t>
            </a:r>
            <a:r>
              <a:rPr lang="en-US" altLang="zh-TW" sz="3200" b="1" dirty="0">
                <a:solidFill>
                  <a:schemeClr val="bg1">
                    <a:lumMod val="75000"/>
                  </a:schemeClr>
                </a:solidFill>
                <a:latin typeface="新細明體" pitchFamily="18" charset="-120"/>
                <a:cs typeface="Times New Roman" pitchFamily="18" charset="0"/>
              </a:rPr>
              <a:t> </a:t>
            </a:r>
            <a:r>
              <a:rPr lang="en-US" altLang="zh-TW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&amp;</a:t>
            </a:r>
            <a:r>
              <a:rPr lang="en-US" altLang="zh-TW" sz="32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en-US" altLang="zh-TW" sz="3200" b="1" dirty="0">
                <a:solidFill>
                  <a:srgbClr val="FFFF00"/>
                </a:solidFill>
                <a:cs typeface="Times New Roman" pitchFamily="18" charset="0"/>
              </a:rPr>
              <a:t>Central corneal sensation )</a:t>
            </a:r>
          </a:p>
          <a:p>
            <a:pPr algn="ctr">
              <a:defRPr/>
            </a:pPr>
            <a:r>
              <a:rPr lang="en-US" altLang="zh-TW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450" name="Group 66"/>
          <p:cNvGraphicFramePr>
            <a:graphicFrameLocks noGrp="1"/>
          </p:cNvGraphicFramePr>
          <p:nvPr/>
        </p:nvGraphicFramePr>
        <p:xfrm>
          <a:off x="468313" y="1508125"/>
          <a:ext cx="8135937" cy="5046980"/>
        </p:xfrm>
        <a:graphic>
          <a:graphicData uri="http://schemas.openxmlformats.org/drawingml/2006/table">
            <a:tbl>
              <a:tblPr/>
              <a:tblGrid>
                <a:gridCol w="4645025"/>
                <a:gridCol w="1296987"/>
                <a:gridCol w="1409700"/>
                <a:gridCol w="784225"/>
              </a:tblGrid>
              <a:tr h="49211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IL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MK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P value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Schirmer</a:t>
                      </a: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 test </a:t>
                      </a: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  <a:cs typeface="Times New Roman" pitchFamily="18" charset="0"/>
                        </a:rPr>
                        <a:t>, baseline (mm)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6.07±4.62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7.43±5.78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0.88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 week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7.29±6.71*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7.58±6.42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0.769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 month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7.82±6.58*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8.39±6.67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0.616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3 month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6.89±7.34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7.52±5.96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0.65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6 month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9.12±8.19*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9.07±7.17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0.976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Ocular Surface Disease Index 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0.14±0.16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0.15±0.17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0.77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 week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0.26±0.21**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0.17±0.12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0.001**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1 month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0.21±0.12*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0.18±0.13*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0.364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3 month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0.21±0.12*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0.20±0.12*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0.697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6 month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0.21±0.15**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0.15±0.11*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0.017*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*P value demonstrate between group comparison.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　</a:t>
                      </a:r>
                      <a:endParaRPr kumimoji="1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　</a:t>
                      </a:r>
                      <a:endParaRPr kumimoji="1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　</a:t>
                      </a:r>
                      <a:endParaRPr kumimoji="1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1591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*analysis of variance with the scheffe posthoc test, P&lt;0.05 for difference from baseline within the group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1591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* *analysis of variance with the </a:t>
                      </a:r>
                      <a:r>
                        <a:rPr kumimoji="1" lang="en-US" altLang="zh-TW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scheffe</a:t>
                      </a: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 </a:t>
                      </a:r>
                      <a:r>
                        <a:rPr kumimoji="1" lang="en-US" altLang="zh-TW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posthoc</a:t>
                      </a: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Times New Roman" pitchFamily="18" charset="0"/>
                        </a:rPr>
                        <a:t> test, P&lt;0.01 for difference from baseline within the group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4448" name="Rectangle 64"/>
          <p:cNvSpPr>
            <a:spLocks noChangeArrowheads="1"/>
          </p:cNvSpPr>
          <p:nvPr/>
        </p:nvSpPr>
        <p:spPr bwMode="auto">
          <a:xfrm>
            <a:off x="542925" y="188913"/>
            <a:ext cx="7989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TW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Comparison between IL and MK groups (</a:t>
            </a:r>
            <a:r>
              <a:rPr lang="en-US" altLang="zh-TW" sz="32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Schirmer</a:t>
            </a:r>
            <a:r>
              <a:rPr lang="en-US" altLang="zh-TW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Test &amp;  OSDI)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75" y="928688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3200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CUSTOMVUE VS. CONVENTIONAL LASIK: Four YEAR COMPARISON MEASURING VISUAL QUALITY IMPROVEMENT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1500" y="3714750"/>
            <a:ext cx="8208963" cy="23050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TW" altLang="en-US" sz="2400" dirty="0" smtClean="0"/>
              <a:t>張朝凱醫師</a:t>
            </a:r>
            <a:r>
              <a:rPr lang="en-US" altLang="zh-TW" sz="2400" dirty="0" smtClean="0"/>
              <a:t>.</a:t>
            </a:r>
            <a:r>
              <a:rPr lang="zh-TW" altLang="en-US" sz="2400" dirty="0" smtClean="0"/>
              <a:t>陳美齡醫師</a:t>
            </a:r>
            <a:r>
              <a:rPr lang="en-US" altLang="zh-TW" sz="2400" dirty="0" smtClean="0"/>
              <a:t>.</a:t>
            </a:r>
            <a:r>
              <a:rPr lang="zh-TW" altLang="en-US" sz="2400" dirty="0" smtClean="0"/>
              <a:t>王倫奕醫師</a:t>
            </a:r>
            <a:r>
              <a:rPr lang="en-US" altLang="zh-TW" sz="2400" dirty="0" smtClean="0"/>
              <a:t>.</a:t>
            </a:r>
            <a:r>
              <a:rPr lang="zh-TW" altLang="en-US" sz="2400" dirty="0" smtClean="0"/>
              <a:t>劉淳熙醫師</a:t>
            </a:r>
            <a:r>
              <a:rPr lang="en-US" altLang="zh-TW" sz="2400" dirty="0" smtClean="0"/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TW" altLang="en-US" sz="2400" dirty="0" smtClean="0"/>
              <a:t>張鼎業醫師</a:t>
            </a:r>
            <a:r>
              <a:rPr lang="en-US" altLang="zh-TW" sz="2400" dirty="0" smtClean="0"/>
              <a:t>.</a:t>
            </a:r>
            <a:r>
              <a:rPr lang="zh-TW" altLang="en-US" sz="2400" dirty="0" smtClean="0"/>
              <a:t>林玉凰醫師</a:t>
            </a:r>
            <a:r>
              <a:rPr lang="en-US" altLang="zh-TW" sz="2400" dirty="0" smtClean="0"/>
              <a:t>.</a:t>
            </a:r>
            <a:r>
              <a:rPr lang="zh-TW" altLang="en-US" sz="2400" dirty="0" smtClean="0"/>
              <a:t>戴文瑛醫師</a:t>
            </a:r>
            <a:r>
              <a:rPr lang="en-US" altLang="zh-TW" sz="2400" dirty="0" smtClean="0"/>
              <a:t>.</a:t>
            </a:r>
            <a:r>
              <a:rPr lang="zh-TW" altLang="en-US" sz="2400" dirty="0" smtClean="0"/>
              <a:t>蕭清仁博士    </a:t>
            </a:r>
            <a:br>
              <a:rPr lang="zh-TW" altLang="en-US" sz="2400" dirty="0" smtClean="0"/>
            </a:br>
            <a:r>
              <a:rPr lang="zh-TW" altLang="en-US" sz="2400" dirty="0" smtClean="0"/>
              <a:t>台灣諾貝爾眼科機構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spect="1" noChangeArrowheads="1" noTextEdit="1"/>
          </p:cNvSpPr>
          <p:nvPr/>
        </p:nvSpPr>
        <p:spPr bwMode="auto">
          <a:xfrm>
            <a:off x="539750" y="360363"/>
            <a:ext cx="8064500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39763" y="6557963"/>
            <a:ext cx="141287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* *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815975" y="6557963"/>
            <a:ext cx="1412875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analysis of variance with the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197100" y="6557963"/>
            <a:ext cx="3556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Scheffe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590800" y="6557963"/>
            <a:ext cx="3746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posthoc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979738" y="6553200"/>
            <a:ext cx="2789237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test, P&lt;0.01 for difference from baseline within the group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639763" y="6421438"/>
            <a:ext cx="571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*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711200" y="6421438"/>
            <a:ext cx="1412875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analysis of variance with the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2101850" y="6421438"/>
            <a:ext cx="3556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Scheffe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639763" y="6292850"/>
            <a:ext cx="114300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i="1">
                <a:latin typeface="Times New Roman" pitchFamily="18" charset="0"/>
              </a:rPr>
              <a:t>ψ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785813" y="6283325"/>
            <a:ext cx="24193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P value demonstrates between group comparison.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7340600" y="6135688"/>
            <a:ext cx="1243013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7894638" y="60213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0.64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6378575" y="6135688"/>
            <a:ext cx="962025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6792913" y="60213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0.61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5414963" y="6135688"/>
            <a:ext cx="963612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5767388" y="60213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0.67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41" name="Rectangle 21"/>
          <p:cNvSpPr>
            <a:spLocks noChangeArrowheads="1"/>
          </p:cNvSpPr>
          <p:nvPr/>
        </p:nvSpPr>
        <p:spPr bwMode="auto">
          <a:xfrm>
            <a:off x="4449763" y="6135688"/>
            <a:ext cx="9652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3011488" y="6013450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45" name="Rectangle 25"/>
          <p:cNvSpPr>
            <a:spLocks noChangeArrowheads="1"/>
          </p:cNvSpPr>
          <p:nvPr/>
        </p:nvSpPr>
        <p:spPr bwMode="auto">
          <a:xfrm>
            <a:off x="7340600" y="5748338"/>
            <a:ext cx="1243013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7726363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5.50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47" name="Rectangle 27"/>
          <p:cNvSpPr>
            <a:spLocks noChangeArrowheads="1"/>
          </p:cNvSpPr>
          <p:nvPr/>
        </p:nvSpPr>
        <p:spPr bwMode="auto">
          <a:xfrm>
            <a:off x="7918450" y="58039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48" name="Rectangle 28"/>
          <p:cNvSpPr>
            <a:spLocks noChangeArrowheads="1"/>
          </p:cNvSpPr>
          <p:nvPr/>
        </p:nvSpPr>
        <p:spPr bwMode="auto">
          <a:xfrm>
            <a:off x="7977188" y="579755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1.03**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49" name="Rectangle 29"/>
          <p:cNvSpPr>
            <a:spLocks noChangeArrowheads="1"/>
          </p:cNvSpPr>
          <p:nvPr/>
        </p:nvSpPr>
        <p:spPr bwMode="auto">
          <a:xfrm>
            <a:off x="6378575" y="5748338"/>
            <a:ext cx="962025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50" name="Rectangle 30"/>
          <p:cNvSpPr>
            <a:spLocks noChangeArrowheads="1"/>
          </p:cNvSpPr>
          <p:nvPr/>
        </p:nvSpPr>
        <p:spPr bwMode="auto">
          <a:xfrm>
            <a:off x="6635750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5.15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51" name="Rectangle 31"/>
          <p:cNvSpPr>
            <a:spLocks noChangeArrowheads="1"/>
          </p:cNvSpPr>
          <p:nvPr/>
        </p:nvSpPr>
        <p:spPr bwMode="auto">
          <a:xfrm>
            <a:off x="6831013" y="58039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52" name="Rectangle 32"/>
          <p:cNvSpPr>
            <a:spLocks noChangeArrowheads="1"/>
          </p:cNvSpPr>
          <p:nvPr/>
        </p:nvSpPr>
        <p:spPr bwMode="auto">
          <a:xfrm>
            <a:off x="6886575" y="579755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1.32**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53" name="Rectangle 33"/>
          <p:cNvSpPr>
            <a:spLocks noChangeArrowheads="1"/>
          </p:cNvSpPr>
          <p:nvPr/>
        </p:nvSpPr>
        <p:spPr bwMode="auto">
          <a:xfrm>
            <a:off x="5414963" y="5748338"/>
            <a:ext cx="963612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54" name="Rectangle 34"/>
          <p:cNvSpPr>
            <a:spLocks noChangeArrowheads="1"/>
          </p:cNvSpPr>
          <p:nvPr/>
        </p:nvSpPr>
        <p:spPr bwMode="auto">
          <a:xfrm>
            <a:off x="5618163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4.96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55" name="Rectangle 35"/>
          <p:cNvSpPr>
            <a:spLocks noChangeArrowheads="1"/>
          </p:cNvSpPr>
          <p:nvPr/>
        </p:nvSpPr>
        <p:spPr bwMode="auto">
          <a:xfrm>
            <a:off x="5813425" y="58039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56" name="Rectangle 36"/>
          <p:cNvSpPr>
            <a:spLocks noChangeArrowheads="1"/>
          </p:cNvSpPr>
          <p:nvPr/>
        </p:nvSpPr>
        <p:spPr bwMode="auto">
          <a:xfrm>
            <a:off x="5870575" y="579755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1.40**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57" name="Rectangle 37"/>
          <p:cNvSpPr>
            <a:spLocks noChangeArrowheads="1"/>
          </p:cNvSpPr>
          <p:nvPr/>
        </p:nvSpPr>
        <p:spPr bwMode="auto">
          <a:xfrm>
            <a:off x="4449763" y="5748338"/>
            <a:ext cx="9652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58" name="Rectangle 38"/>
          <p:cNvSpPr>
            <a:spLocks noChangeArrowheads="1"/>
          </p:cNvSpPr>
          <p:nvPr/>
        </p:nvSpPr>
        <p:spPr bwMode="auto">
          <a:xfrm>
            <a:off x="4652963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4.49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59" name="Rectangle 39"/>
          <p:cNvSpPr>
            <a:spLocks noChangeArrowheads="1"/>
          </p:cNvSpPr>
          <p:nvPr/>
        </p:nvSpPr>
        <p:spPr bwMode="auto">
          <a:xfrm>
            <a:off x="4848225" y="58039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4903788" y="579755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1.84**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61" name="Rectangle 41"/>
          <p:cNvSpPr>
            <a:spLocks noChangeArrowheads="1"/>
          </p:cNvSpPr>
          <p:nvPr/>
        </p:nvSpPr>
        <p:spPr bwMode="auto">
          <a:xfrm>
            <a:off x="3446463" y="5748338"/>
            <a:ext cx="10033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62" name="Rectangle 42"/>
          <p:cNvSpPr>
            <a:spLocks noChangeArrowheads="1"/>
          </p:cNvSpPr>
          <p:nvPr/>
        </p:nvSpPr>
        <p:spPr bwMode="auto">
          <a:xfrm>
            <a:off x="3724275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5.72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3919538" y="58039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3976688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0.57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65" name="Rectangle 45"/>
          <p:cNvSpPr>
            <a:spLocks noChangeArrowheads="1"/>
          </p:cNvSpPr>
          <p:nvPr/>
        </p:nvSpPr>
        <p:spPr bwMode="auto">
          <a:xfrm>
            <a:off x="550863" y="5883275"/>
            <a:ext cx="28956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66" name="Rectangle 46"/>
          <p:cNvSpPr>
            <a:spLocks noChangeArrowheads="1"/>
          </p:cNvSpPr>
          <p:nvPr/>
        </p:nvSpPr>
        <p:spPr bwMode="auto">
          <a:xfrm>
            <a:off x="3163888" y="5797550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67" name="Rectangle 47"/>
          <p:cNvSpPr>
            <a:spLocks noChangeArrowheads="1"/>
          </p:cNvSpPr>
          <p:nvPr/>
        </p:nvSpPr>
        <p:spPr bwMode="auto">
          <a:xfrm>
            <a:off x="7340600" y="5534025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68" name="Rectangle 48"/>
          <p:cNvSpPr>
            <a:spLocks noChangeArrowheads="1"/>
          </p:cNvSpPr>
          <p:nvPr/>
        </p:nvSpPr>
        <p:spPr bwMode="auto">
          <a:xfrm>
            <a:off x="7739063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5.29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69" name="Rectangle 49"/>
          <p:cNvSpPr>
            <a:spLocks noChangeArrowheads="1"/>
          </p:cNvSpPr>
          <p:nvPr/>
        </p:nvSpPr>
        <p:spPr bwMode="auto">
          <a:xfrm>
            <a:off x="7934325" y="55895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70" name="Rectangle 50"/>
          <p:cNvSpPr>
            <a:spLocks noChangeArrowheads="1"/>
          </p:cNvSpPr>
          <p:nvPr/>
        </p:nvSpPr>
        <p:spPr bwMode="auto">
          <a:xfrm>
            <a:off x="7989888" y="5583238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1.38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71" name="Rectangle 51"/>
          <p:cNvSpPr>
            <a:spLocks noChangeArrowheads="1"/>
          </p:cNvSpPr>
          <p:nvPr/>
        </p:nvSpPr>
        <p:spPr bwMode="auto">
          <a:xfrm>
            <a:off x="6378575" y="5534025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72" name="Rectangle 52"/>
          <p:cNvSpPr>
            <a:spLocks noChangeArrowheads="1"/>
          </p:cNvSpPr>
          <p:nvPr/>
        </p:nvSpPr>
        <p:spPr bwMode="auto">
          <a:xfrm>
            <a:off x="6635750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5.41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73" name="Rectangle 53"/>
          <p:cNvSpPr>
            <a:spLocks noChangeArrowheads="1"/>
          </p:cNvSpPr>
          <p:nvPr/>
        </p:nvSpPr>
        <p:spPr bwMode="auto">
          <a:xfrm>
            <a:off x="6831013" y="55895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74" name="Rectangle 54"/>
          <p:cNvSpPr>
            <a:spLocks noChangeArrowheads="1"/>
          </p:cNvSpPr>
          <p:nvPr/>
        </p:nvSpPr>
        <p:spPr bwMode="auto">
          <a:xfrm>
            <a:off x="6886575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75" name="Rectangle 55"/>
          <p:cNvSpPr>
            <a:spLocks noChangeArrowheads="1"/>
          </p:cNvSpPr>
          <p:nvPr/>
        </p:nvSpPr>
        <p:spPr bwMode="auto">
          <a:xfrm>
            <a:off x="5414963" y="5534025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76" name="Rectangle 56"/>
          <p:cNvSpPr>
            <a:spLocks noChangeArrowheads="1"/>
          </p:cNvSpPr>
          <p:nvPr/>
        </p:nvSpPr>
        <p:spPr bwMode="auto">
          <a:xfrm>
            <a:off x="5632450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5.18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77" name="Rectangle 57"/>
          <p:cNvSpPr>
            <a:spLocks noChangeArrowheads="1"/>
          </p:cNvSpPr>
          <p:nvPr/>
        </p:nvSpPr>
        <p:spPr bwMode="auto">
          <a:xfrm>
            <a:off x="5827713" y="55895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78" name="Rectangle 58"/>
          <p:cNvSpPr>
            <a:spLocks noChangeArrowheads="1"/>
          </p:cNvSpPr>
          <p:nvPr/>
        </p:nvSpPr>
        <p:spPr bwMode="auto">
          <a:xfrm>
            <a:off x="5883275" y="5583238"/>
            <a:ext cx="28854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1.10 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79" name="Rectangle 59"/>
          <p:cNvSpPr>
            <a:spLocks noChangeArrowheads="1"/>
          </p:cNvSpPr>
          <p:nvPr/>
        </p:nvSpPr>
        <p:spPr bwMode="auto">
          <a:xfrm>
            <a:off x="4449763" y="5534025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80" name="Rectangle 60"/>
          <p:cNvSpPr>
            <a:spLocks noChangeArrowheads="1"/>
          </p:cNvSpPr>
          <p:nvPr/>
        </p:nvSpPr>
        <p:spPr bwMode="auto">
          <a:xfrm>
            <a:off x="4652963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4.58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81" name="Rectangle 61"/>
          <p:cNvSpPr>
            <a:spLocks noChangeArrowheads="1"/>
          </p:cNvSpPr>
          <p:nvPr/>
        </p:nvSpPr>
        <p:spPr bwMode="auto">
          <a:xfrm>
            <a:off x="4848225" y="55895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82" name="Rectangle 62"/>
          <p:cNvSpPr>
            <a:spLocks noChangeArrowheads="1"/>
          </p:cNvSpPr>
          <p:nvPr/>
        </p:nvSpPr>
        <p:spPr bwMode="auto">
          <a:xfrm>
            <a:off x="4903788" y="5583238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1.56**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83" name="Rectangle 63"/>
          <p:cNvSpPr>
            <a:spLocks noChangeArrowheads="1"/>
          </p:cNvSpPr>
          <p:nvPr/>
        </p:nvSpPr>
        <p:spPr bwMode="auto">
          <a:xfrm>
            <a:off x="3446463" y="5534025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84" name="Rectangle 64"/>
          <p:cNvSpPr>
            <a:spLocks noChangeArrowheads="1"/>
          </p:cNvSpPr>
          <p:nvPr/>
        </p:nvSpPr>
        <p:spPr bwMode="auto">
          <a:xfrm>
            <a:off x="3724275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5.52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85" name="Rectangle 65"/>
          <p:cNvSpPr>
            <a:spLocks noChangeArrowheads="1"/>
          </p:cNvSpPr>
          <p:nvPr/>
        </p:nvSpPr>
        <p:spPr bwMode="auto">
          <a:xfrm>
            <a:off x="3919538" y="55895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86" name="Rectangle 66"/>
          <p:cNvSpPr>
            <a:spLocks noChangeArrowheads="1"/>
          </p:cNvSpPr>
          <p:nvPr/>
        </p:nvSpPr>
        <p:spPr bwMode="auto">
          <a:xfrm>
            <a:off x="3976688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0.80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88" name="Rectangle 68"/>
          <p:cNvSpPr>
            <a:spLocks noChangeArrowheads="1"/>
          </p:cNvSpPr>
          <p:nvPr/>
        </p:nvSpPr>
        <p:spPr bwMode="auto">
          <a:xfrm>
            <a:off x="3227388" y="5583238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90" name="Rectangle 70"/>
          <p:cNvSpPr>
            <a:spLocks noChangeArrowheads="1"/>
          </p:cNvSpPr>
          <p:nvPr/>
        </p:nvSpPr>
        <p:spPr bwMode="auto">
          <a:xfrm>
            <a:off x="638175" y="5564188"/>
            <a:ext cx="34624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Cochet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91" name="Rectangle 71"/>
          <p:cNvSpPr>
            <a:spLocks noChangeArrowheads="1"/>
          </p:cNvSpPr>
          <p:nvPr/>
        </p:nvSpPr>
        <p:spPr bwMode="auto">
          <a:xfrm>
            <a:off x="971550" y="5564188"/>
            <a:ext cx="384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-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92" name="Rectangle 72"/>
          <p:cNvSpPr>
            <a:spLocks noChangeArrowheads="1"/>
          </p:cNvSpPr>
          <p:nvPr/>
        </p:nvSpPr>
        <p:spPr bwMode="auto">
          <a:xfrm>
            <a:off x="1009650" y="5564188"/>
            <a:ext cx="38151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Bonnet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93" name="Rectangle 73"/>
          <p:cNvSpPr>
            <a:spLocks noChangeArrowheads="1"/>
          </p:cNvSpPr>
          <p:nvPr/>
        </p:nvSpPr>
        <p:spPr bwMode="auto">
          <a:xfrm>
            <a:off x="1377950" y="5564188"/>
            <a:ext cx="920124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Esthesiometry (cm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94" name="Rectangle 74"/>
          <p:cNvSpPr>
            <a:spLocks noChangeArrowheads="1"/>
          </p:cNvSpPr>
          <p:nvPr/>
        </p:nvSpPr>
        <p:spPr bwMode="auto">
          <a:xfrm>
            <a:off x="550863" y="5299075"/>
            <a:ext cx="28956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95" name="Rectangle 75"/>
          <p:cNvSpPr>
            <a:spLocks noChangeArrowheads="1"/>
          </p:cNvSpPr>
          <p:nvPr/>
        </p:nvSpPr>
        <p:spPr bwMode="auto">
          <a:xfrm>
            <a:off x="639763" y="5348288"/>
            <a:ext cx="12856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Central corneal sensation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96" name="Rectangle 76"/>
          <p:cNvSpPr>
            <a:spLocks noChangeArrowheads="1"/>
          </p:cNvSpPr>
          <p:nvPr/>
        </p:nvSpPr>
        <p:spPr bwMode="auto">
          <a:xfrm>
            <a:off x="7340600" y="5084763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97" name="Rectangle 77"/>
          <p:cNvSpPr>
            <a:spLocks noChangeArrowheads="1"/>
          </p:cNvSpPr>
          <p:nvPr/>
        </p:nvSpPr>
        <p:spPr bwMode="auto">
          <a:xfrm>
            <a:off x="7699375" y="5143500"/>
            <a:ext cx="32541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&lt;  0.01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98" name="Rectangle 78"/>
          <p:cNvSpPr>
            <a:spLocks noChangeArrowheads="1"/>
          </p:cNvSpPr>
          <p:nvPr/>
        </p:nvSpPr>
        <p:spPr bwMode="auto">
          <a:xfrm>
            <a:off x="8002588" y="5143500"/>
            <a:ext cx="14427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ψψ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199" name="Rectangle 79"/>
          <p:cNvSpPr>
            <a:spLocks noChangeArrowheads="1"/>
          </p:cNvSpPr>
          <p:nvPr/>
        </p:nvSpPr>
        <p:spPr bwMode="auto">
          <a:xfrm>
            <a:off x="6378575" y="5084763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00" name="Rectangle 80"/>
          <p:cNvSpPr>
            <a:spLocks noChangeArrowheads="1"/>
          </p:cNvSpPr>
          <p:nvPr/>
        </p:nvSpPr>
        <p:spPr bwMode="auto">
          <a:xfrm>
            <a:off x="6597650" y="5143500"/>
            <a:ext cx="32541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&lt;  0.01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01" name="Rectangle 81"/>
          <p:cNvSpPr>
            <a:spLocks noChangeArrowheads="1"/>
          </p:cNvSpPr>
          <p:nvPr/>
        </p:nvSpPr>
        <p:spPr bwMode="auto">
          <a:xfrm>
            <a:off x="6900863" y="5143500"/>
            <a:ext cx="14427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ψψ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02" name="Rectangle 82"/>
          <p:cNvSpPr>
            <a:spLocks noChangeArrowheads="1"/>
          </p:cNvSpPr>
          <p:nvPr/>
        </p:nvSpPr>
        <p:spPr bwMode="auto">
          <a:xfrm>
            <a:off x="5414963" y="5084763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03" name="Rectangle 83"/>
          <p:cNvSpPr>
            <a:spLocks noChangeArrowheads="1"/>
          </p:cNvSpPr>
          <p:nvPr/>
        </p:nvSpPr>
        <p:spPr bwMode="auto">
          <a:xfrm>
            <a:off x="5829300" y="5143500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04" name="Rectangle 84"/>
          <p:cNvSpPr>
            <a:spLocks noChangeArrowheads="1"/>
          </p:cNvSpPr>
          <p:nvPr/>
        </p:nvSpPr>
        <p:spPr bwMode="auto">
          <a:xfrm>
            <a:off x="4449763" y="5084763"/>
            <a:ext cx="9652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05" name="Rectangle 85"/>
          <p:cNvSpPr>
            <a:spLocks noChangeArrowheads="1"/>
          </p:cNvSpPr>
          <p:nvPr/>
        </p:nvSpPr>
        <p:spPr bwMode="auto">
          <a:xfrm>
            <a:off x="4865688" y="5143500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06" name="Rectangle 86"/>
          <p:cNvSpPr>
            <a:spLocks noChangeArrowheads="1"/>
          </p:cNvSpPr>
          <p:nvPr/>
        </p:nvSpPr>
        <p:spPr bwMode="auto">
          <a:xfrm>
            <a:off x="3446463" y="5084763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07" name="Rectangle 87"/>
          <p:cNvSpPr>
            <a:spLocks noChangeArrowheads="1"/>
          </p:cNvSpPr>
          <p:nvPr/>
        </p:nvSpPr>
        <p:spPr bwMode="auto">
          <a:xfrm>
            <a:off x="3881438" y="5143500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08" name="Rectangle 88"/>
          <p:cNvSpPr>
            <a:spLocks noChangeArrowheads="1"/>
          </p:cNvSpPr>
          <p:nvPr/>
        </p:nvSpPr>
        <p:spPr bwMode="auto">
          <a:xfrm>
            <a:off x="550863" y="5084763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09" name="Rectangle 89"/>
          <p:cNvSpPr>
            <a:spLocks noChangeArrowheads="1"/>
          </p:cNvSpPr>
          <p:nvPr/>
        </p:nvSpPr>
        <p:spPr bwMode="auto">
          <a:xfrm>
            <a:off x="3011488" y="5133975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10" name="Rectangle 90"/>
          <p:cNvSpPr>
            <a:spLocks noChangeArrowheads="1"/>
          </p:cNvSpPr>
          <p:nvPr/>
        </p:nvSpPr>
        <p:spPr bwMode="auto">
          <a:xfrm>
            <a:off x="7340600" y="4870450"/>
            <a:ext cx="1243013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11" name="Rectangle 91"/>
          <p:cNvSpPr>
            <a:spLocks noChangeArrowheads="1"/>
          </p:cNvSpPr>
          <p:nvPr/>
        </p:nvSpPr>
        <p:spPr bwMode="auto">
          <a:xfrm>
            <a:off x="7739063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12" name="Rectangle 92"/>
          <p:cNvSpPr>
            <a:spLocks noChangeArrowheads="1"/>
          </p:cNvSpPr>
          <p:nvPr/>
        </p:nvSpPr>
        <p:spPr bwMode="auto">
          <a:xfrm>
            <a:off x="7934325" y="49260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13" name="Rectangle 93"/>
          <p:cNvSpPr>
            <a:spLocks noChangeArrowheads="1"/>
          </p:cNvSpPr>
          <p:nvPr/>
        </p:nvSpPr>
        <p:spPr bwMode="auto">
          <a:xfrm>
            <a:off x="7989888" y="4919663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1.33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14" name="Rectangle 94"/>
          <p:cNvSpPr>
            <a:spLocks noChangeArrowheads="1"/>
          </p:cNvSpPr>
          <p:nvPr/>
        </p:nvSpPr>
        <p:spPr bwMode="auto">
          <a:xfrm>
            <a:off x="6378575" y="4870450"/>
            <a:ext cx="962025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15" name="Rectangle 95"/>
          <p:cNvSpPr>
            <a:spLocks noChangeArrowheads="1"/>
          </p:cNvSpPr>
          <p:nvPr/>
        </p:nvSpPr>
        <p:spPr bwMode="auto">
          <a:xfrm>
            <a:off x="6635750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16" name="Rectangle 96"/>
          <p:cNvSpPr>
            <a:spLocks noChangeArrowheads="1"/>
          </p:cNvSpPr>
          <p:nvPr/>
        </p:nvSpPr>
        <p:spPr bwMode="auto">
          <a:xfrm>
            <a:off x="6831013" y="49260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17" name="Rectangle 97"/>
          <p:cNvSpPr>
            <a:spLocks noChangeArrowheads="1"/>
          </p:cNvSpPr>
          <p:nvPr/>
        </p:nvSpPr>
        <p:spPr bwMode="auto">
          <a:xfrm>
            <a:off x="6886575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1.38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18" name="Rectangle 98"/>
          <p:cNvSpPr>
            <a:spLocks noChangeArrowheads="1"/>
          </p:cNvSpPr>
          <p:nvPr/>
        </p:nvSpPr>
        <p:spPr bwMode="auto">
          <a:xfrm>
            <a:off x="5414963" y="4870450"/>
            <a:ext cx="963612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19" name="Rectangle 99"/>
          <p:cNvSpPr>
            <a:spLocks noChangeArrowheads="1"/>
          </p:cNvSpPr>
          <p:nvPr/>
        </p:nvSpPr>
        <p:spPr bwMode="auto">
          <a:xfrm>
            <a:off x="5675313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20" name="Rectangle 100"/>
          <p:cNvSpPr>
            <a:spLocks noChangeArrowheads="1"/>
          </p:cNvSpPr>
          <p:nvPr/>
        </p:nvSpPr>
        <p:spPr bwMode="auto">
          <a:xfrm>
            <a:off x="5870575" y="49260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21" name="Rectangle 101"/>
          <p:cNvSpPr>
            <a:spLocks noChangeArrowheads="1"/>
          </p:cNvSpPr>
          <p:nvPr/>
        </p:nvSpPr>
        <p:spPr bwMode="auto">
          <a:xfrm>
            <a:off x="5926138" y="4919663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1.08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22" name="Rectangle 102"/>
          <p:cNvSpPr>
            <a:spLocks noChangeArrowheads="1"/>
          </p:cNvSpPr>
          <p:nvPr/>
        </p:nvSpPr>
        <p:spPr bwMode="auto">
          <a:xfrm>
            <a:off x="4449763" y="4870450"/>
            <a:ext cx="9652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23" name="Rectangle 103"/>
          <p:cNvSpPr>
            <a:spLocks noChangeArrowheads="1"/>
          </p:cNvSpPr>
          <p:nvPr/>
        </p:nvSpPr>
        <p:spPr bwMode="auto">
          <a:xfrm>
            <a:off x="4681538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24" name="Rectangle 104"/>
          <p:cNvSpPr>
            <a:spLocks noChangeArrowheads="1"/>
          </p:cNvSpPr>
          <p:nvPr/>
        </p:nvSpPr>
        <p:spPr bwMode="auto">
          <a:xfrm>
            <a:off x="4876800" y="49260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25" name="Rectangle 105"/>
          <p:cNvSpPr>
            <a:spLocks noChangeArrowheads="1"/>
          </p:cNvSpPr>
          <p:nvPr/>
        </p:nvSpPr>
        <p:spPr bwMode="auto">
          <a:xfrm>
            <a:off x="4933950" y="4919663"/>
            <a:ext cx="28854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1.00*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26" name="Rectangle 106"/>
          <p:cNvSpPr>
            <a:spLocks noChangeArrowheads="1"/>
          </p:cNvSpPr>
          <p:nvPr/>
        </p:nvSpPr>
        <p:spPr bwMode="auto">
          <a:xfrm>
            <a:off x="3446463" y="4870450"/>
            <a:ext cx="10033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27" name="Rectangle 107"/>
          <p:cNvSpPr>
            <a:spLocks noChangeArrowheads="1"/>
          </p:cNvSpPr>
          <p:nvPr/>
        </p:nvSpPr>
        <p:spPr bwMode="auto">
          <a:xfrm>
            <a:off x="3724275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28" name="Rectangle 108"/>
          <p:cNvSpPr>
            <a:spLocks noChangeArrowheads="1"/>
          </p:cNvSpPr>
          <p:nvPr/>
        </p:nvSpPr>
        <p:spPr bwMode="auto">
          <a:xfrm>
            <a:off x="3919538" y="49260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29" name="Rectangle 109"/>
          <p:cNvSpPr>
            <a:spLocks noChangeArrowheads="1"/>
          </p:cNvSpPr>
          <p:nvPr/>
        </p:nvSpPr>
        <p:spPr bwMode="auto">
          <a:xfrm>
            <a:off x="3976688" y="4919663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1.11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30" name="Rectangle 110"/>
          <p:cNvSpPr>
            <a:spLocks noChangeArrowheads="1"/>
          </p:cNvSpPr>
          <p:nvPr/>
        </p:nvSpPr>
        <p:spPr bwMode="auto">
          <a:xfrm>
            <a:off x="550863" y="4870450"/>
            <a:ext cx="28956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31" name="Rectangle 111"/>
          <p:cNvSpPr>
            <a:spLocks noChangeArrowheads="1"/>
          </p:cNvSpPr>
          <p:nvPr/>
        </p:nvSpPr>
        <p:spPr bwMode="auto">
          <a:xfrm>
            <a:off x="3163888" y="4919663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32" name="Rectangle 112"/>
          <p:cNvSpPr>
            <a:spLocks noChangeArrowheads="1"/>
          </p:cNvSpPr>
          <p:nvPr/>
        </p:nvSpPr>
        <p:spPr bwMode="auto">
          <a:xfrm>
            <a:off x="7340600" y="4654550"/>
            <a:ext cx="1243013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33" name="Rectangle 113"/>
          <p:cNvSpPr>
            <a:spLocks noChangeArrowheads="1"/>
          </p:cNvSpPr>
          <p:nvPr/>
        </p:nvSpPr>
        <p:spPr bwMode="auto">
          <a:xfrm>
            <a:off x="7712075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0.60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34" name="Rectangle 114"/>
          <p:cNvSpPr>
            <a:spLocks noChangeArrowheads="1"/>
          </p:cNvSpPr>
          <p:nvPr/>
        </p:nvSpPr>
        <p:spPr bwMode="auto">
          <a:xfrm>
            <a:off x="7907338" y="47101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35" name="Rectangle 115"/>
          <p:cNvSpPr>
            <a:spLocks noChangeArrowheads="1"/>
          </p:cNvSpPr>
          <p:nvPr/>
        </p:nvSpPr>
        <p:spPr bwMode="auto">
          <a:xfrm>
            <a:off x="7962900" y="4705350"/>
            <a:ext cx="25968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0.74*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36" name="Rectangle 116"/>
          <p:cNvSpPr>
            <a:spLocks noChangeArrowheads="1"/>
          </p:cNvSpPr>
          <p:nvPr/>
        </p:nvSpPr>
        <p:spPr bwMode="auto">
          <a:xfrm>
            <a:off x="6378575" y="4654550"/>
            <a:ext cx="962025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37" name="Rectangle 117"/>
          <p:cNvSpPr>
            <a:spLocks noChangeArrowheads="1"/>
          </p:cNvSpPr>
          <p:nvPr/>
        </p:nvSpPr>
        <p:spPr bwMode="auto">
          <a:xfrm>
            <a:off x="6635750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0.76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38" name="Rectangle 118"/>
          <p:cNvSpPr>
            <a:spLocks noChangeArrowheads="1"/>
          </p:cNvSpPr>
          <p:nvPr/>
        </p:nvSpPr>
        <p:spPr bwMode="auto">
          <a:xfrm>
            <a:off x="6831013" y="47101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39" name="Rectangle 119"/>
          <p:cNvSpPr>
            <a:spLocks noChangeArrowheads="1"/>
          </p:cNvSpPr>
          <p:nvPr/>
        </p:nvSpPr>
        <p:spPr bwMode="auto">
          <a:xfrm>
            <a:off x="6886575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0.85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40" name="Rectangle 120"/>
          <p:cNvSpPr>
            <a:spLocks noChangeArrowheads="1"/>
          </p:cNvSpPr>
          <p:nvPr/>
        </p:nvSpPr>
        <p:spPr bwMode="auto">
          <a:xfrm>
            <a:off x="5414963" y="4654550"/>
            <a:ext cx="963612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41" name="Rectangle 121"/>
          <p:cNvSpPr>
            <a:spLocks noChangeArrowheads="1"/>
          </p:cNvSpPr>
          <p:nvPr/>
        </p:nvSpPr>
        <p:spPr bwMode="auto">
          <a:xfrm>
            <a:off x="5675313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42" name="Rectangle 122"/>
          <p:cNvSpPr>
            <a:spLocks noChangeArrowheads="1"/>
          </p:cNvSpPr>
          <p:nvPr/>
        </p:nvSpPr>
        <p:spPr bwMode="auto">
          <a:xfrm>
            <a:off x="5870575" y="47101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43" name="Rectangle 123"/>
          <p:cNvSpPr>
            <a:spLocks noChangeArrowheads="1"/>
          </p:cNvSpPr>
          <p:nvPr/>
        </p:nvSpPr>
        <p:spPr bwMode="auto">
          <a:xfrm>
            <a:off x="5926138" y="4705350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0.81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44" name="Rectangle 124"/>
          <p:cNvSpPr>
            <a:spLocks noChangeArrowheads="1"/>
          </p:cNvSpPr>
          <p:nvPr/>
        </p:nvSpPr>
        <p:spPr bwMode="auto">
          <a:xfrm>
            <a:off x="4449763" y="4654550"/>
            <a:ext cx="9652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45" name="Rectangle 125"/>
          <p:cNvSpPr>
            <a:spLocks noChangeArrowheads="1"/>
          </p:cNvSpPr>
          <p:nvPr/>
        </p:nvSpPr>
        <p:spPr bwMode="auto">
          <a:xfrm>
            <a:off x="4710113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46" name="Rectangle 126"/>
          <p:cNvSpPr>
            <a:spLocks noChangeArrowheads="1"/>
          </p:cNvSpPr>
          <p:nvPr/>
        </p:nvSpPr>
        <p:spPr bwMode="auto">
          <a:xfrm>
            <a:off x="4903788" y="47101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47" name="Rectangle 127"/>
          <p:cNvSpPr>
            <a:spLocks noChangeArrowheads="1"/>
          </p:cNvSpPr>
          <p:nvPr/>
        </p:nvSpPr>
        <p:spPr bwMode="auto">
          <a:xfrm>
            <a:off x="4962525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48" name="Rectangle 128"/>
          <p:cNvSpPr>
            <a:spLocks noChangeArrowheads="1"/>
          </p:cNvSpPr>
          <p:nvPr/>
        </p:nvSpPr>
        <p:spPr bwMode="auto">
          <a:xfrm>
            <a:off x="3446463" y="4654550"/>
            <a:ext cx="10033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49" name="Rectangle 129"/>
          <p:cNvSpPr>
            <a:spLocks noChangeArrowheads="1"/>
          </p:cNvSpPr>
          <p:nvPr/>
        </p:nvSpPr>
        <p:spPr bwMode="auto">
          <a:xfrm>
            <a:off x="3724275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50" name="Rectangle 130"/>
          <p:cNvSpPr>
            <a:spLocks noChangeArrowheads="1"/>
          </p:cNvSpPr>
          <p:nvPr/>
        </p:nvSpPr>
        <p:spPr bwMode="auto">
          <a:xfrm>
            <a:off x="3919538" y="47101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51" name="Rectangle 131"/>
          <p:cNvSpPr>
            <a:spLocks noChangeArrowheads="1"/>
          </p:cNvSpPr>
          <p:nvPr/>
        </p:nvSpPr>
        <p:spPr bwMode="auto">
          <a:xfrm>
            <a:off x="3976688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1.48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52" name="Rectangle 132"/>
          <p:cNvSpPr>
            <a:spLocks noChangeArrowheads="1"/>
          </p:cNvSpPr>
          <p:nvPr/>
        </p:nvSpPr>
        <p:spPr bwMode="auto">
          <a:xfrm>
            <a:off x="550863" y="4654550"/>
            <a:ext cx="28956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53" name="Rectangle 133"/>
          <p:cNvSpPr>
            <a:spLocks noChangeArrowheads="1"/>
          </p:cNvSpPr>
          <p:nvPr/>
        </p:nvSpPr>
        <p:spPr bwMode="auto">
          <a:xfrm>
            <a:off x="3227388" y="4705350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54" name="Rectangle 134"/>
          <p:cNvSpPr>
            <a:spLocks noChangeArrowheads="1"/>
          </p:cNvSpPr>
          <p:nvPr/>
        </p:nvSpPr>
        <p:spPr bwMode="auto">
          <a:xfrm>
            <a:off x="7340600" y="4440238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55" name="Rectangle 135"/>
          <p:cNvSpPr>
            <a:spLocks noChangeArrowheads="1"/>
          </p:cNvSpPr>
          <p:nvPr/>
        </p:nvSpPr>
        <p:spPr bwMode="auto">
          <a:xfrm>
            <a:off x="6378575" y="4440238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56" name="Rectangle 136"/>
          <p:cNvSpPr>
            <a:spLocks noChangeArrowheads="1"/>
          </p:cNvSpPr>
          <p:nvPr/>
        </p:nvSpPr>
        <p:spPr bwMode="auto">
          <a:xfrm>
            <a:off x="5414963" y="4440238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57" name="Rectangle 137"/>
          <p:cNvSpPr>
            <a:spLocks noChangeArrowheads="1"/>
          </p:cNvSpPr>
          <p:nvPr/>
        </p:nvSpPr>
        <p:spPr bwMode="auto">
          <a:xfrm>
            <a:off x="4449763" y="4440238"/>
            <a:ext cx="9652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58" name="Rectangle 138"/>
          <p:cNvSpPr>
            <a:spLocks noChangeArrowheads="1"/>
          </p:cNvSpPr>
          <p:nvPr/>
        </p:nvSpPr>
        <p:spPr bwMode="auto">
          <a:xfrm>
            <a:off x="3446463" y="4440238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59" name="Rectangle 139"/>
          <p:cNvSpPr>
            <a:spLocks noChangeArrowheads="1"/>
          </p:cNvSpPr>
          <p:nvPr/>
        </p:nvSpPr>
        <p:spPr bwMode="auto">
          <a:xfrm>
            <a:off x="550863" y="4440238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60" name="Rectangle 140"/>
          <p:cNvSpPr>
            <a:spLocks noChangeArrowheads="1"/>
          </p:cNvSpPr>
          <p:nvPr/>
        </p:nvSpPr>
        <p:spPr bwMode="auto">
          <a:xfrm>
            <a:off x="639763" y="4489450"/>
            <a:ext cx="26609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Rose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61" name="Rectangle 141"/>
          <p:cNvSpPr>
            <a:spLocks noChangeArrowheads="1"/>
          </p:cNvSpPr>
          <p:nvPr/>
        </p:nvSpPr>
        <p:spPr bwMode="auto">
          <a:xfrm>
            <a:off x="898525" y="4489450"/>
            <a:ext cx="327013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bengal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62" name="Rectangle 142"/>
          <p:cNvSpPr>
            <a:spLocks noChangeArrowheads="1"/>
          </p:cNvSpPr>
          <p:nvPr/>
        </p:nvSpPr>
        <p:spPr bwMode="auto">
          <a:xfrm>
            <a:off x="1241425" y="4489450"/>
            <a:ext cx="73096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staining(scores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63" name="Rectangle 143"/>
          <p:cNvSpPr>
            <a:spLocks noChangeArrowheads="1"/>
          </p:cNvSpPr>
          <p:nvPr/>
        </p:nvSpPr>
        <p:spPr bwMode="auto">
          <a:xfrm>
            <a:off x="1947863" y="4489450"/>
            <a:ext cx="384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)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64" name="Rectangle 144"/>
          <p:cNvSpPr>
            <a:spLocks noChangeArrowheads="1"/>
          </p:cNvSpPr>
          <p:nvPr/>
        </p:nvSpPr>
        <p:spPr bwMode="auto">
          <a:xfrm>
            <a:off x="7340600" y="4225925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65" name="Rectangle 145"/>
          <p:cNvSpPr>
            <a:spLocks noChangeArrowheads="1"/>
          </p:cNvSpPr>
          <p:nvPr/>
        </p:nvSpPr>
        <p:spPr bwMode="auto">
          <a:xfrm>
            <a:off x="7894638" y="4284663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66" name="Rectangle 146"/>
          <p:cNvSpPr>
            <a:spLocks noChangeArrowheads="1"/>
          </p:cNvSpPr>
          <p:nvPr/>
        </p:nvSpPr>
        <p:spPr bwMode="auto">
          <a:xfrm>
            <a:off x="6378575" y="4225925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67" name="Rectangle 147"/>
          <p:cNvSpPr>
            <a:spLocks noChangeArrowheads="1"/>
          </p:cNvSpPr>
          <p:nvPr/>
        </p:nvSpPr>
        <p:spPr bwMode="auto">
          <a:xfrm>
            <a:off x="6792913" y="4284663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68" name="Rectangle 148"/>
          <p:cNvSpPr>
            <a:spLocks noChangeArrowheads="1"/>
          </p:cNvSpPr>
          <p:nvPr/>
        </p:nvSpPr>
        <p:spPr bwMode="auto">
          <a:xfrm>
            <a:off x="5414963" y="4225925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69" name="Rectangle 149"/>
          <p:cNvSpPr>
            <a:spLocks noChangeArrowheads="1"/>
          </p:cNvSpPr>
          <p:nvPr/>
        </p:nvSpPr>
        <p:spPr bwMode="auto">
          <a:xfrm>
            <a:off x="5829300" y="4284663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70" name="Rectangle 150"/>
          <p:cNvSpPr>
            <a:spLocks noChangeArrowheads="1"/>
          </p:cNvSpPr>
          <p:nvPr/>
        </p:nvSpPr>
        <p:spPr bwMode="auto">
          <a:xfrm>
            <a:off x="4449763" y="4225925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71" name="Rectangle 151"/>
          <p:cNvSpPr>
            <a:spLocks noChangeArrowheads="1"/>
          </p:cNvSpPr>
          <p:nvPr/>
        </p:nvSpPr>
        <p:spPr bwMode="auto">
          <a:xfrm>
            <a:off x="4670425" y="4284663"/>
            <a:ext cx="32541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&lt;  0.01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72" name="Rectangle 152"/>
          <p:cNvSpPr>
            <a:spLocks noChangeArrowheads="1"/>
          </p:cNvSpPr>
          <p:nvPr/>
        </p:nvSpPr>
        <p:spPr bwMode="auto">
          <a:xfrm>
            <a:off x="4973638" y="4284663"/>
            <a:ext cx="14427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ψψ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73" name="Rectangle 153"/>
          <p:cNvSpPr>
            <a:spLocks noChangeArrowheads="1"/>
          </p:cNvSpPr>
          <p:nvPr/>
        </p:nvSpPr>
        <p:spPr bwMode="auto">
          <a:xfrm>
            <a:off x="3446463" y="4225925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74" name="Rectangle 154"/>
          <p:cNvSpPr>
            <a:spLocks noChangeArrowheads="1"/>
          </p:cNvSpPr>
          <p:nvPr/>
        </p:nvSpPr>
        <p:spPr bwMode="auto">
          <a:xfrm>
            <a:off x="3881438" y="4284663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75" name="Rectangle 155"/>
          <p:cNvSpPr>
            <a:spLocks noChangeArrowheads="1"/>
          </p:cNvSpPr>
          <p:nvPr/>
        </p:nvSpPr>
        <p:spPr bwMode="auto">
          <a:xfrm>
            <a:off x="550863" y="4225925"/>
            <a:ext cx="28956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76" name="Rectangle 156"/>
          <p:cNvSpPr>
            <a:spLocks noChangeArrowheads="1"/>
          </p:cNvSpPr>
          <p:nvPr/>
        </p:nvSpPr>
        <p:spPr bwMode="auto">
          <a:xfrm>
            <a:off x="3011488" y="4275138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77" name="Rectangle 157"/>
          <p:cNvSpPr>
            <a:spLocks noChangeArrowheads="1"/>
          </p:cNvSpPr>
          <p:nvPr/>
        </p:nvSpPr>
        <p:spPr bwMode="auto">
          <a:xfrm>
            <a:off x="7340600" y="4011613"/>
            <a:ext cx="1243013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78" name="Rectangle 158"/>
          <p:cNvSpPr>
            <a:spLocks noChangeArrowheads="1"/>
          </p:cNvSpPr>
          <p:nvPr/>
        </p:nvSpPr>
        <p:spPr bwMode="auto">
          <a:xfrm>
            <a:off x="7750175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4.28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79" name="Rectangle 159"/>
          <p:cNvSpPr>
            <a:spLocks noChangeArrowheads="1"/>
          </p:cNvSpPr>
          <p:nvPr/>
        </p:nvSpPr>
        <p:spPr bwMode="auto">
          <a:xfrm>
            <a:off x="7934325" y="40703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80" name="Rectangle 160"/>
          <p:cNvSpPr>
            <a:spLocks noChangeArrowheads="1"/>
          </p:cNvSpPr>
          <p:nvPr/>
        </p:nvSpPr>
        <p:spPr bwMode="auto">
          <a:xfrm>
            <a:off x="7989888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3.22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81" name="Rectangle 161"/>
          <p:cNvSpPr>
            <a:spLocks noChangeArrowheads="1"/>
          </p:cNvSpPr>
          <p:nvPr/>
        </p:nvSpPr>
        <p:spPr bwMode="auto">
          <a:xfrm>
            <a:off x="6378575" y="4011613"/>
            <a:ext cx="962025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82" name="Rectangle 162"/>
          <p:cNvSpPr>
            <a:spLocks noChangeArrowheads="1"/>
          </p:cNvSpPr>
          <p:nvPr/>
        </p:nvSpPr>
        <p:spPr bwMode="auto">
          <a:xfrm>
            <a:off x="6619875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4.71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83" name="Rectangle 163"/>
          <p:cNvSpPr>
            <a:spLocks noChangeArrowheads="1"/>
          </p:cNvSpPr>
          <p:nvPr/>
        </p:nvSpPr>
        <p:spPr bwMode="auto">
          <a:xfrm>
            <a:off x="6804025" y="40703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84" name="Rectangle 164"/>
          <p:cNvSpPr>
            <a:spLocks noChangeArrowheads="1"/>
          </p:cNvSpPr>
          <p:nvPr/>
        </p:nvSpPr>
        <p:spPr bwMode="auto">
          <a:xfrm>
            <a:off x="6862763" y="4070350"/>
            <a:ext cx="25968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3.24*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85" name="Rectangle 165"/>
          <p:cNvSpPr>
            <a:spLocks noChangeArrowheads="1"/>
          </p:cNvSpPr>
          <p:nvPr/>
        </p:nvSpPr>
        <p:spPr bwMode="auto">
          <a:xfrm>
            <a:off x="5414963" y="4011613"/>
            <a:ext cx="963612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86" name="Rectangle 166"/>
          <p:cNvSpPr>
            <a:spLocks noChangeArrowheads="1"/>
          </p:cNvSpPr>
          <p:nvPr/>
        </p:nvSpPr>
        <p:spPr bwMode="auto">
          <a:xfrm>
            <a:off x="5657850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4.68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87" name="Rectangle 167"/>
          <p:cNvSpPr>
            <a:spLocks noChangeArrowheads="1"/>
          </p:cNvSpPr>
          <p:nvPr/>
        </p:nvSpPr>
        <p:spPr bwMode="auto">
          <a:xfrm>
            <a:off x="5842000" y="40703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88" name="Rectangle 168"/>
          <p:cNvSpPr>
            <a:spLocks noChangeArrowheads="1"/>
          </p:cNvSpPr>
          <p:nvPr/>
        </p:nvSpPr>
        <p:spPr bwMode="auto">
          <a:xfrm>
            <a:off x="5899150" y="4070350"/>
            <a:ext cx="25968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3.02*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89" name="Rectangle 169"/>
          <p:cNvSpPr>
            <a:spLocks noChangeArrowheads="1"/>
          </p:cNvSpPr>
          <p:nvPr/>
        </p:nvSpPr>
        <p:spPr bwMode="auto">
          <a:xfrm>
            <a:off x="4449763" y="4011613"/>
            <a:ext cx="9652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90" name="Rectangle 170"/>
          <p:cNvSpPr>
            <a:spLocks noChangeArrowheads="1"/>
          </p:cNvSpPr>
          <p:nvPr/>
        </p:nvSpPr>
        <p:spPr bwMode="auto">
          <a:xfrm>
            <a:off x="4719638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4.22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91" name="Rectangle 171"/>
          <p:cNvSpPr>
            <a:spLocks noChangeArrowheads="1"/>
          </p:cNvSpPr>
          <p:nvPr/>
        </p:nvSpPr>
        <p:spPr bwMode="auto">
          <a:xfrm>
            <a:off x="4903788" y="40703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92" name="Rectangle 172"/>
          <p:cNvSpPr>
            <a:spLocks noChangeArrowheads="1"/>
          </p:cNvSpPr>
          <p:nvPr/>
        </p:nvSpPr>
        <p:spPr bwMode="auto">
          <a:xfrm>
            <a:off x="4962525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2.94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93" name="Rectangle 173"/>
          <p:cNvSpPr>
            <a:spLocks noChangeArrowheads="1"/>
          </p:cNvSpPr>
          <p:nvPr/>
        </p:nvSpPr>
        <p:spPr bwMode="auto">
          <a:xfrm>
            <a:off x="3446463" y="4011613"/>
            <a:ext cx="10033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94" name="Rectangle 174"/>
          <p:cNvSpPr>
            <a:spLocks noChangeArrowheads="1"/>
          </p:cNvSpPr>
          <p:nvPr/>
        </p:nvSpPr>
        <p:spPr bwMode="auto">
          <a:xfrm>
            <a:off x="3736975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3.75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95" name="Rectangle 175"/>
          <p:cNvSpPr>
            <a:spLocks noChangeArrowheads="1"/>
          </p:cNvSpPr>
          <p:nvPr/>
        </p:nvSpPr>
        <p:spPr bwMode="auto">
          <a:xfrm>
            <a:off x="3921125" y="40703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96" name="Rectangle 176"/>
          <p:cNvSpPr>
            <a:spLocks noChangeArrowheads="1"/>
          </p:cNvSpPr>
          <p:nvPr/>
        </p:nvSpPr>
        <p:spPr bwMode="auto">
          <a:xfrm>
            <a:off x="3978275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4.24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97" name="Rectangle 177"/>
          <p:cNvSpPr>
            <a:spLocks noChangeArrowheads="1"/>
          </p:cNvSpPr>
          <p:nvPr/>
        </p:nvSpPr>
        <p:spPr bwMode="auto">
          <a:xfrm>
            <a:off x="550863" y="4011613"/>
            <a:ext cx="28956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98" name="Rectangle 178"/>
          <p:cNvSpPr>
            <a:spLocks noChangeArrowheads="1"/>
          </p:cNvSpPr>
          <p:nvPr/>
        </p:nvSpPr>
        <p:spPr bwMode="auto">
          <a:xfrm>
            <a:off x="3163888" y="4060825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299" name="Rectangle 179"/>
          <p:cNvSpPr>
            <a:spLocks noChangeArrowheads="1"/>
          </p:cNvSpPr>
          <p:nvPr/>
        </p:nvSpPr>
        <p:spPr bwMode="auto">
          <a:xfrm>
            <a:off x="7340600" y="3795713"/>
            <a:ext cx="1243013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00" name="Rectangle 180"/>
          <p:cNvSpPr>
            <a:spLocks noChangeArrowheads="1"/>
          </p:cNvSpPr>
          <p:nvPr/>
        </p:nvSpPr>
        <p:spPr bwMode="auto">
          <a:xfrm>
            <a:off x="7697788" y="38544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4.94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01" name="Rectangle 181"/>
          <p:cNvSpPr>
            <a:spLocks noChangeArrowheads="1"/>
          </p:cNvSpPr>
          <p:nvPr/>
        </p:nvSpPr>
        <p:spPr bwMode="auto">
          <a:xfrm>
            <a:off x="7881938" y="38544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02" name="Rectangle 182"/>
          <p:cNvSpPr>
            <a:spLocks noChangeArrowheads="1"/>
          </p:cNvSpPr>
          <p:nvPr/>
        </p:nvSpPr>
        <p:spPr bwMode="auto">
          <a:xfrm>
            <a:off x="7939088" y="3854450"/>
            <a:ext cx="34624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3.28**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03" name="Rectangle 183"/>
          <p:cNvSpPr>
            <a:spLocks noChangeArrowheads="1"/>
          </p:cNvSpPr>
          <p:nvPr/>
        </p:nvSpPr>
        <p:spPr bwMode="auto">
          <a:xfrm>
            <a:off x="6378575" y="3795713"/>
            <a:ext cx="962025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04" name="Rectangle 184"/>
          <p:cNvSpPr>
            <a:spLocks noChangeArrowheads="1"/>
          </p:cNvSpPr>
          <p:nvPr/>
        </p:nvSpPr>
        <p:spPr bwMode="auto">
          <a:xfrm>
            <a:off x="6594475" y="38544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4.75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05" name="Rectangle 185"/>
          <p:cNvSpPr>
            <a:spLocks noChangeArrowheads="1"/>
          </p:cNvSpPr>
          <p:nvPr/>
        </p:nvSpPr>
        <p:spPr bwMode="auto">
          <a:xfrm>
            <a:off x="6778625" y="38544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06" name="Rectangle 186"/>
          <p:cNvSpPr>
            <a:spLocks noChangeArrowheads="1"/>
          </p:cNvSpPr>
          <p:nvPr/>
        </p:nvSpPr>
        <p:spPr bwMode="auto">
          <a:xfrm>
            <a:off x="6835775" y="3854450"/>
            <a:ext cx="34624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2.97**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07" name="Rectangle 187"/>
          <p:cNvSpPr>
            <a:spLocks noChangeArrowheads="1"/>
          </p:cNvSpPr>
          <p:nvPr/>
        </p:nvSpPr>
        <p:spPr bwMode="auto">
          <a:xfrm>
            <a:off x="5414963" y="3795713"/>
            <a:ext cx="963612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08" name="Rectangle 188"/>
          <p:cNvSpPr>
            <a:spLocks noChangeArrowheads="1"/>
          </p:cNvSpPr>
          <p:nvPr/>
        </p:nvSpPr>
        <p:spPr bwMode="auto">
          <a:xfrm>
            <a:off x="5632450" y="38544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5.30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09" name="Rectangle 189"/>
          <p:cNvSpPr>
            <a:spLocks noChangeArrowheads="1"/>
          </p:cNvSpPr>
          <p:nvPr/>
        </p:nvSpPr>
        <p:spPr bwMode="auto">
          <a:xfrm>
            <a:off x="5818188" y="38544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10" name="Rectangle 190"/>
          <p:cNvSpPr>
            <a:spLocks noChangeArrowheads="1"/>
          </p:cNvSpPr>
          <p:nvPr/>
        </p:nvSpPr>
        <p:spPr bwMode="auto">
          <a:xfrm>
            <a:off x="5873750" y="385445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3.91**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12" name="Rectangle 192"/>
          <p:cNvSpPr>
            <a:spLocks noChangeArrowheads="1"/>
          </p:cNvSpPr>
          <p:nvPr/>
        </p:nvSpPr>
        <p:spPr bwMode="auto">
          <a:xfrm>
            <a:off x="4732338" y="38544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6.42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13" name="Rectangle 193"/>
          <p:cNvSpPr>
            <a:spLocks noChangeArrowheads="1"/>
          </p:cNvSpPr>
          <p:nvPr/>
        </p:nvSpPr>
        <p:spPr bwMode="auto">
          <a:xfrm>
            <a:off x="4918075" y="38544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14" name="Rectangle 194"/>
          <p:cNvSpPr>
            <a:spLocks noChangeArrowheads="1"/>
          </p:cNvSpPr>
          <p:nvPr/>
        </p:nvSpPr>
        <p:spPr bwMode="auto">
          <a:xfrm>
            <a:off x="4978400" y="385445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5.21**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15" name="Rectangle 195"/>
          <p:cNvSpPr>
            <a:spLocks noChangeArrowheads="1"/>
          </p:cNvSpPr>
          <p:nvPr/>
        </p:nvSpPr>
        <p:spPr bwMode="auto">
          <a:xfrm>
            <a:off x="3446463" y="3795713"/>
            <a:ext cx="10033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16" name="Rectangle 196"/>
          <p:cNvSpPr>
            <a:spLocks noChangeArrowheads="1"/>
          </p:cNvSpPr>
          <p:nvPr/>
        </p:nvSpPr>
        <p:spPr bwMode="auto">
          <a:xfrm>
            <a:off x="3736975" y="38544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3.56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17" name="Rectangle 197"/>
          <p:cNvSpPr>
            <a:spLocks noChangeArrowheads="1"/>
          </p:cNvSpPr>
          <p:nvPr/>
        </p:nvSpPr>
        <p:spPr bwMode="auto">
          <a:xfrm>
            <a:off x="3921125" y="38544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18" name="Rectangle 198"/>
          <p:cNvSpPr>
            <a:spLocks noChangeArrowheads="1"/>
          </p:cNvSpPr>
          <p:nvPr/>
        </p:nvSpPr>
        <p:spPr bwMode="auto">
          <a:xfrm>
            <a:off x="3978275" y="38544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4.12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19" name="Rectangle 199"/>
          <p:cNvSpPr>
            <a:spLocks noChangeArrowheads="1"/>
          </p:cNvSpPr>
          <p:nvPr/>
        </p:nvSpPr>
        <p:spPr bwMode="auto">
          <a:xfrm>
            <a:off x="550863" y="3795713"/>
            <a:ext cx="28956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20" name="Rectangle 200"/>
          <p:cNvSpPr>
            <a:spLocks noChangeArrowheads="1"/>
          </p:cNvSpPr>
          <p:nvPr/>
        </p:nvSpPr>
        <p:spPr bwMode="auto">
          <a:xfrm>
            <a:off x="3227388" y="3846513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21" name="Rectangle 201"/>
          <p:cNvSpPr>
            <a:spLocks noChangeArrowheads="1"/>
          </p:cNvSpPr>
          <p:nvPr/>
        </p:nvSpPr>
        <p:spPr bwMode="auto">
          <a:xfrm>
            <a:off x="7340600" y="3581400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22" name="Rectangle 202"/>
          <p:cNvSpPr>
            <a:spLocks noChangeArrowheads="1"/>
          </p:cNvSpPr>
          <p:nvPr/>
        </p:nvSpPr>
        <p:spPr bwMode="auto">
          <a:xfrm>
            <a:off x="6378575" y="3581400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23" name="Rectangle 203"/>
          <p:cNvSpPr>
            <a:spLocks noChangeArrowheads="1"/>
          </p:cNvSpPr>
          <p:nvPr/>
        </p:nvSpPr>
        <p:spPr bwMode="auto">
          <a:xfrm>
            <a:off x="5414963" y="3581400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24" name="Rectangle 204"/>
          <p:cNvSpPr>
            <a:spLocks noChangeArrowheads="1"/>
          </p:cNvSpPr>
          <p:nvPr/>
        </p:nvSpPr>
        <p:spPr bwMode="auto">
          <a:xfrm>
            <a:off x="4449763" y="3581400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25" name="Rectangle 205"/>
          <p:cNvSpPr>
            <a:spLocks noChangeArrowheads="1"/>
          </p:cNvSpPr>
          <p:nvPr/>
        </p:nvSpPr>
        <p:spPr bwMode="auto">
          <a:xfrm>
            <a:off x="3446463" y="3581400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26" name="Rectangle 206"/>
          <p:cNvSpPr>
            <a:spLocks noChangeArrowheads="1"/>
          </p:cNvSpPr>
          <p:nvPr/>
        </p:nvSpPr>
        <p:spPr bwMode="auto">
          <a:xfrm>
            <a:off x="550863" y="3581400"/>
            <a:ext cx="28956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27" name="Rectangle 207"/>
          <p:cNvSpPr>
            <a:spLocks noChangeArrowheads="1"/>
          </p:cNvSpPr>
          <p:nvPr/>
        </p:nvSpPr>
        <p:spPr bwMode="auto">
          <a:xfrm>
            <a:off x="639763" y="3630613"/>
            <a:ext cx="18658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Ocular Surface Disease Index (scores)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28" name="Rectangle 208"/>
          <p:cNvSpPr>
            <a:spLocks noChangeArrowheads="1"/>
          </p:cNvSpPr>
          <p:nvPr/>
        </p:nvSpPr>
        <p:spPr bwMode="auto">
          <a:xfrm>
            <a:off x="7340600" y="3367088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29" name="Rectangle 209"/>
          <p:cNvSpPr>
            <a:spLocks noChangeArrowheads="1"/>
          </p:cNvSpPr>
          <p:nvPr/>
        </p:nvSpPr>
        <p:spPr bwMode="auto">
          <a:xfrm>
            <a:off x="7894638" y="3425825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30" name="Rectangle 210"/>
          <p:cNvSpPr>
            <a:spLocks noChangeArrowheads="1"/>
          </p:cNvSpPr>
          <p:nvPr/>
        </p:nvSpPr>
        <p:spPr bwMode="auto">
          <a:xfrm>
            <a:off x="6378575" y="3367088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31" name="Rectangle 211"/>
          <p:cNvSpPr>
            <a:spLocks noChangeArrowheads="1"/>
          </p:cNvSpPr>
          <p:nvPr/>
        </p:nvSpPr>
        <p:spPr bwMode="auto">
          <a:xfrm>
            <a:off x="6792913" y="3425825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32" name="Rectangle 212"/>
          <p:cNvSpPr>
            <a:spLocks noChangeArrowheads="1"/>
          </p:cNvSpPr>
          <p:nvPr/>
        </p:nvSpPr>
        <p:spPr bwMode="auto">
          <a:xfrm>
            <a:off x="5414963" y="3367088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33" name="Rectangle 213"/>
          <p:cNvSpPr>
            <a:spLocks noChangeArrowheads="1"/>
          </p:cNvSpPr>
          <p:nvPr/>
        </p:nvSpPr>
        <p:spPr bwMode="auto">
          <a:xfrm>
            <a:off x="5829300" y="3425825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34" name="Rectangle 214"/>
          <p:cNvSpPr>
            <a:spLocks noChangeArrowheads="1"/>
          </p:cNvSpPr>
          <p:nvPr/>
        </p:nvSpPr>
        <p:spPr bwMode="auto">
          <a:xfrm>
            <a:off x="4449763" y="3367088"/>
            <a:ext cx="9652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36" name="Rectangle 216"/>
          <p:cNvSpPr>
            <a:spLocks noChangeArrowheads="1"/>
          </p:cNvSpPr>
          <p:nvPr/>
        </p:nvSpPr>
        <p:spPr bwMode="auto">
          <a:xfrm>
            <a:off x="3446463" y="3367088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37" name="Rectangle 217"/>
          <p:cNvSpPr>
            <a:spLocks noChangeArrowheads="1"/>
          </p:cNvSpPr>
          <p:nvPr/>
        </p:nvSpPr>
        <p:spPr bwMode="auto">
          <a:xfrm>
            <a:off x="3881438" y="3425825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38" name="Rectangle 218"/>
          <p:cNvSpPr>
            <a:spLocks noChangeArrowheads="1"/>
          </p:cNvSpPr>
          <p:nvPr/>
        </p:nvSpPr>
        <p:spPr bwMode="auto">
          <a:xfrm>
            <a:off x="550863" y="3367088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39" name="Rectangle 219"/>
          <p:cNvSpPr>
            <a:spLocks noChangeArrowheads="1"/>
          </p:cNvSpPr>
          <p:nvPr/>
        </p:nvSpPr>
        <p:spPr bwMode="auto">
          <a:xfrm>
            <a:off x="3011488" y="3416300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40" name="Rectangle 220"/>
          <p:cNvSpPr>
            <a:spLocks noChangeArrowheads="1"/>
          </p:cNvSpPr>
          <p:nvPr/>
        </p:nvSpPr>
        <p:spPr bwMode="auto">
          <a:xfrm>
            <a:off x="7340600" y="3152775"/>
            <a:ext cx="1243013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41" name="Rectangle 221"/>
          <p:cNvSpPr>
            <a:spLocks noChangeArrowheads="1"/>
          </p:cNvSpPr>
          <p:nvPr/>
        </p:nvSpPr>
        <p:spPr bwMode="auto">
          <a:xfrm>
            <a:off x="7750175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8.02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42" name="Rectangle 222"/>
          <p:cNvSpPr>
            <a:spLocks noChangeArrowheads="1"/>
          </p:cNvSpPr>
          <p:nvPr/>
        </p:nvSpPr>
        <p:spPr bwMode="auto">
          <a:xfrm>
            <a:off x="7934325" y="32083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43" name="Rectangle 223"/>
          <p:cNvSpPr>
            <a:spLocks noChangeArrowheads="1"/>
          </p:cNvSpPr>
          <p:nvPr/>
        </p:nvSpPr>
        <p:spPr bwMode="auto">
          <a:xfrm>
            <a:off x="7989888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6.48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44" name="Rectangle 224"/>
          <p:cNvSpPr>
            <a:spLocks noChangeArrowheads="1"/>
          </p:cNvSpPr>
          <p:nvPr/>
        </p:nvSpPr>
        <p:spPr bwMode="auto">
          <a:xfrm>
            <a:off x="6378575" y="3152775"/>
            <a:ext cx="962025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45" name="Rectangle 225"/>
          <p:cNvSpPr>
            <a:spLocks noChangeArrowheads="1"/>
          </p:cNvSpPr>
          <p:nvPr/>
        </p:nvSpPr>
        <p:spPr bwMode="auto">
          <a:xfrm>
            <a:off x="6648450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7.54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46" name="Rectangle 226"/>
          <p:cNvSpPr>
            <a:spLocks noChangeArrowheads="1"/>
          </p:cNvSpPr>
          <p:nvPr/>
        </p:nvSpPr>
        <p:spPr bwMode="auto">
          <a:xfrm>
            <a:off x="6832600" y="32083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47" name="Rectangle 227"/>
          <p:cNvSpPr>
            <a:spLocks noChangeArrowheads="1"/>
          </p:cNvSpPr>
          <p:nvPr/>
        </p:nvSpPr>
        <p:spPr bwMode="auto">
          <a:xfrm>
            <a:off x="6888163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5.89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48" name="Rectangle 228"/>
          <p:cNvSpPr>
            <a:spLocks noChangeArrowheads="1"/>
          </p:cNvSpPr>
          <p:nvPr/>
        </p:nvSpPr>
        <p:spPr bwMode="auto">
          <a:xfrm>
            <a:off x="5414963" y="3152775"/>
            <a:ext cx="963612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50" name="Rectangle 230"/>
          <p:cNvSpPr>
            <a:spLocks noChangeArrowheads="1"/>
          </p:cNvSpPr>
          <p:nvPr/>
        </p:nvSpPr>
        <p:spPr bwMode="auto">
          <a:xfrm>
            <a:off x="5842000" y="32083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52" name="Rectangle 232"/>
          <p:cNvSpPr>
            <a:spLocks noChangeArrowheads="1"/>
          </p:cNvSpPr>
          <p:nvPr/>
        </p:nvSpPr>
        <p:spPr bwMode="auto">
          <a:xfrm>
            <a:off x="4449763" y="3152775"/>
            <a:ext cx="9652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53" name="Rectangle 233"/>
          <p:cNvSpPr>
            <a:spLocks noChangeArrowheads="1"/>
          </p:cNvSpPr>
          <p:nvPr/>
        </p:nvSpPr>
        <p:spPr bwMode="auto">
          <a:xfrm>
            <a:off x="4719638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7.50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54" name="Rectangle 234"/>
          <p:cNvSpPr>
            <a:spLocks noChangeArrowheads="1"/>
          </p:cNvSpPr>
          <p:nvPr/>
        </p:nvSpPr>
        <p:spPr bwMode="auto">
          <a:xfrm>
            <a:off x="4903788" y="32083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55" name="Rectangle 235"/>
          <p:cNvSpPr>
            <a:spLocks noChangeArrowheads="1"/>
          </p:cNvSpPr>
          <p:nvPr/>
        </p:nvSpPr>
        <p:spPr bwMode="auto">
          <a:xfrm>
            <a:off x="4962525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6.40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56" name="Rectangle 236"/>
          <p:cNvSpPr>
            <a:spLocks noChangeArrowheads="1"/>
          </p:cNvSpPr>
          <p:nvPr/>
        </p:nvSpPr>
        <p:spPr bwMode="auto">
          <a:xfrm>
            <a:off x="3446463" y="3152775"/>
            <a:ext cx="10033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57" name="Rectangle 237"/>
          <p:cNvSpPr>
            <a:spLocks noChangeArrowheads="1"/>
          </p:cNvSpPr>
          <p:nvPr/>
        </p:nvSpPr>
        <p:spPr bwMode="auto">
          <a:xfrm>
            <a:off x="3736975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7.43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58" name="Rectangle 238"/>
          <p:cNvSpPr>
            <a:spLocks noChangeArrowheads="1"/>
          </p:cNvSpPr>
          <p:nvPr/>
        </p:nvSpPr>
        <p:spPr bwMode="auto">
          <a:xfrm>
            <a:off x="3921125" y="32083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59" name="Rectangle 239"/>
          <p:cNvSpPr>
            <a:spLocks noChangeArrowheads="1"/>
          </p:cNvSpPr>
          <p:nvPr/>
        </p:nvSpPr>
        <p:spPr bwMode="auto">
          <a:xfrm>
            <a:off x="3978275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5.78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60" name="Rectangle 240"/>
          <p:cNvSpPr>
            <a:spLocks noChangeArrowheads="1"/>
          </p:cNvSpPr>
          <p:nvPr/>
        </p:nvSpPr>
        <p:spPr bwMode="auto">
          <a:xfrm>
            <a:off x="550863" y="3152775"/>
            <a:ext cx="28956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61" name="Rectangle 241"/>
          <p:cNvSpPr>
            <a:spLocks noChangeArrowheads="1"/>
          </p:cNvSpPr>
          <p:nvPr/>
        </p:nvSpPr>
        <p:spPr bwMode="auto">
          <a:xfrm>
            <a:off x="3163888" y="3201988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62" name="Rectangle 242"/>
          <p:cNvSpPr>
            <a:spLocks noChangeArrowheads="1"/>
          </p:cNvSpPr>
          <p:nvPr/>
        </p:nvSpPr>
        <p:spPr bwMode="auto">
          <a:xfrm>
            <a:off x="7340600" y="2936875"/>
            <a:ext cx="1243013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63" name="Rectangle 243"/>
          <p:cNvSpPr>
            <a:spLocks noChangeArrowheads="1"/>
          </p:cNvSpPr>
          <p:nvPr/>
        </p:nvSpPr>
        <p:spPr bwMode="auto">
          <a:xfrm>
            <a:off x="7697788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9.65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64" name="Rectangle 244"/>
          <p:cNvSpPr>
            <a:spLocks noChangeArrowheads="1"/>
          </p:cNvSpPr>
          <p:nvPr/>
        </p:nvSpPr>
        <p:spPr bwMode="auto">
          <a:xfrm>
            <a:off x="7881938" y="29956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65" name="Rectangle 245"/>
          <p:cNvSpPr>
            <a:spLocks noChangeArrowheads="1"/>
          </p:cNvSpPr>
          <p:nvPr/>
        </p:nvSpPr>
        <p:spPr bwMode="auto">
          <a:xfrm>
            <a:off x="7939088" y="2995613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7.69**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66" name="Rectangle 246"/>
          <p:cNvSpPr>
            <a:spLocks noChangeArrowheads="1"/>
          </p:cNvSpPr>
          <p:nvPr/>
        </p:nvSpPr>
        <p:spPr bwMode="auto">
          <a:xfrm>
            <a:off x="6378575" y="2936875"/>
            <a:ext cx="962025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67" name="Rectangle 247"/>
          <p:cNvSpPr>
            <a:spLocks noChangeArrowheads="1"/>
          </p:cNvSpPr>
          <p:nvPr/>
        </p:nvSpPr>
        <p:spPr bwMode="auto">
          <a:xfrm>
            <a:off x="6594475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8.38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68" name="Rectangle 248"/>
          <p:cNvSpPr>
            <a:spLocks noChangeArrowheads="1"/>
          </p:cNvSpPr>
          <p:nvPr/>
        </p:nvSpPr>
        <p:spPr bwMode="auto">
          <a:xfrm>
            <a:off x="6778625" y="29956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69" name="Rectangle 249"/>
          <p:cNvSpPr>
            <a:spLocks noChangeArrowheads="1"/>
          </p:cNvSpPr>
          <p:nvPr/>
        </p:nvSpPr>
        <p:spPr bwMode="auto">
          <a:xfrm>
            <a:off x="6835775" y="2995613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7.37**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70" name="Rectangle 250"/>
          <p:cNvSpPr>
            <a:spLocks noChangeArrowheads="1"/>
          </p:cNvSpPr>
          <p:nvPr/>
        </p:nvSpPr>
        <p:spPr bwMode="auto">
          <a:xfrm>
            <a:off x="5414963" y="2936875"/>
            <a:ext cx="963612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71" name="Rectangle 251"/>
          <p:cNvSpPr>
            <a:spLocks noChangeArrowheads="1"/>
          </p:cNvSpPr>
          <p:nvPr/>
        </p:nvSpPr>
        <p:spPr bwMode="auto">
          <a:xfrm>
            <a:off x="5632450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8.16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72" name="Rectangle 252"/>
          <p:cNvSpPr>
            <a:spLocks noChangeArrowheads="1"/>
          </p:cNvSpPr>
          <p:nvPr/>
        </p:nvSpPr>
        <p:spPr bwMode="auto">
          <a:xfrm>
            <a:off x="5818188" y="29956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73" name="Rectangle 253"/>
          <p:cNvSpPr>
            <a:spLocks noChangeArrowheads="1"/>
          </p:cNvSpPr>
          <p:nvPr/>
        </p:nvSpPr>
        <p:spPr bwMode="auto">
          <a:xfrm>
            <a:off x="5873750" y="2995613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6.35**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74" name="Rectangle 254"/>
          <p:cNvSpPr>
            <a:spLocks noChangeArrowheads="1"/>
          </p:cNvSpPr>
          <p:nvPr/>
        </p:nvSpPr>
        <p:spPr bwMode="auto">
          <a:xfrm>
            <a:off x="4449763" y="2936875"/>
            <a:ext cx="9652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75" name="Rectangle 255"/>
          <p:cNvSpPr>
            <a:spLocks noChangeArrowheads="1"/>
          </p:cNvSpPr>
          <p:nvPr/>
        </p:nvSpPr>
        <p:spPr bwMode="auto">
          <a:xfrm>
            <a:off x="4719638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7.17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76" name="Rectangle 256"/>
          <p:cNvSpPr>
            <a:spLocks noChangeArrowheads="1"/>
          </p:cNvSpPr>
          <p:nvPr/>
        </p:nvSpPr>
        <p:spPr bwMode="auto">
          <a:xfrm>
            <a:off x="4903788" y="29956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77" name="Rectangle 257"/>
          <p:cNvSpPr>
            <a:spLocks noChangeArrowheads="1"/>
          </p:cNvSpPr>
          <p:nvPr/>
        </p:nvSpPr>
        <p:spPr bwMode="auto">
          <a:xfrm>
            <a:off x="4962525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6.66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78" name="Rectangle 258"/>
          <p:cNvSpPr>
            <a:spLocks noChangeArrowheads="1"/>
          </p:cNvSpPr>
          <p:nvPr/>
        </p:nvSpPr>
        <p:spPr bwMode="auto">
          <a:xfrm>
            <a:off x="3446463" y="2936875"/>
            <a:ext cx="10033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79" name="Rectangle 259"/>
          <p:cNvSpPr>
            <a:spLocks noChangeArrowheads="1"/>
          </p:cNvSpPr>
          <p:nvPr/>
        </p:nvSpPr>
        <p:spPr bwMode="auto">
          <a:xfrm>
            <a:off x="3736975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6.07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80" name="Rectangle 260"/>
          <p:cNvSpPr>
            <a:spLocks noChangeArrowheads="1"/>
          </p:cNvSpPr>
          <p:nvPr/>
        </p:nvSpPr>
        <p:spPr bwMode="auto">
          <a:xfrm>
            <a:off x="3921125" y="29956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81" name="Rectangle 261"/>
          <p:cNvSpPr>
            <a:spLocks noChangeArrowheads="1"/>
          </p:cNvSpPr>
          <p:nvPr/>
        </p:nvSpPr>
        <p:spPr bwMode="auto">
          <a:xfrm>
            <a:off x="3978275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4.62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82" name="Rectangle 262"/>
          <p:cNvSpPr>
            <a:spLocks noChangeArrowheads="1"/>
          </p:cNvSpPr>
          <p:nvPr/>
        </p:nvSpPr>
        <p:spPr bwMode="auto">
          <a:xfrm>
            <a:off x="550863" y="2936875"/>
            <a:ext cx="28956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83" name="Rectangle 263"/>
          <p:cNvSpPr>
            <a:spLocks noChangeArrowheads="1"/>
          </p:cNvSpPr>
          <p:nvPr/>
        </p:nvSpPr>
        <p:spPr bwMode="auto">
          <a:xfrm>
            <a:off x="3227388" y="2986088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84" name="Rectangle 264"/>
          <p:cNvSpPr>
            <a:spLocks noChangeArrowheads="1"/>
          </p:cNvSpPr>
          <p:nvPr/>
        </p:nvSpPr>
        <p:spPr bwMode="auto">
          <a:xfrm>
            <a:off x="7340600" y="2722563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85" name="Rectangle 265"/>
          <p:cNvSpPr>
            <a:spLocks noChangeArrowheads="1"/>
          </p:cNvSpPr>
          <p:nvPr/>
        </p:nvSpPr>
        <p:spPr bwMode="auto">
          <a:xfrm>
            <a:off x="6378575" y="2722563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86" name="Rectangle 266"/>
          <p:cNvSpPr>
            <a:spLocks noChangeArrowheads="1"/>
          </p:cNvSpPr>
          <p:nvPr/>
        </p:nvSpPr>
        <p:spPr bwMode="auto">
          <a:xfrm>
            <a:off x="5414963" y="2722563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87" name="Rectangle 267"/>
          <p:cNvSpPr>
            <a:spLocks noChangeArrowheads="1"/>
          </p:cNvSpPr>
          <p:nvPr/>
        </p:nvSpPr>
        <p:spPr bwMode="auto">
          <a:xfrm>
            <a:off x="4449763" y="2722563"/>
            <a:ext cx="9652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88" name="Rectangle 268"/>
          <p:cNvSpPr>
            <a:spLocks noChangeArrowheads="1"/>
          </p:cNvSpPr>
          <p:nvPr/>
        </p:nvSpPr>
        <p:spPr bwMode="auto">
          <a:xfrm>
            <a:off x="3446463" y="2722563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89" name="Rectangle 269"/>
          <p:cNvSpPr>
            <a:spLocks noChangeArrowheads="1"/>
          </p:cNvSpPr>
          <p:nvPr/>
        </p:nvSpPr>
        <p:spPr bwMode="auto">
          <a:xfrm>
            <a:off x="550863" y="2722563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90" name="Rectangle 270"/>
          <p:cNvSpPr>
            <a:spLocks noChangeArrowheads="1"/>
          </p:cNvSpPr>
          <p:nvPr/>
        </p:nvSpPr>
        <p:spPr bwMode="auto">
          <a:xfrm>
            <a:off x="639763" y="2770188"/>
            <a:ext cx="46166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Schirmer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91" name="Rectangle 271"/>
          <p:cNvSpPr>
            <a:spLocks noChangeArrowheads="1"/>
          </p:cNvSpPr>
          <p:nvPr/>
        </p:nvSpPr>
        <p:spPr bwMode="auto">
          <a:xfrm>
            <a:off x="1112838" y="2770188"/>
            <a:ext cx="50013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test  (mm)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92" name="Rectangle 272"/>
          <p:cNvSpPr>
            <a:spLocks noChangeArrowheads="1"/>
          </p:cNvSpPr>
          <p:nvPr/>
        </p:nvSpPr>
        <p:spPr bwMode="auto">
          <a:xfrm>
            <a:off x="7340600" y="2508250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93" name="Rectangle 273"/>
          <p:cNvSpPr>
            <a:spLocks noChangeArrowheads="1"/>
          </p:cNvSpPr>
          <p:nvPr/>
        </p:nvSpPr>
        <p:spPr bwMode="auto">
          <a:xfrm>
            <a:off x="7894638" y="2565400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94" name="Rectangle 274"/>
          <p:cNvSpPr>
            <a:spLocks noChangeArrowheads="1"/>
          </p:cNvSpPr>
          <p:nvPr/>
        </p:nvSpPr>
        <p:spPr bwMode="auto">
          <a:xfrm>
            <a:off x="6378575" y="2508250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95" name="Rectangle 275"/>
          <p:cNvSpPr>
            <a:spLocks noChangeArrowheads="1"/>
          </p:cNvSpPr>
          <p:nvPr/>
        </p:nvSpPr>
        <p:spPr bwMode="auto">
          <a:xfrm>
            <a:off x="6792913" y="2565400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96" name="Rectangle 276"/>
          <p:cNvSpPr>
            <a:spLocks noChangeArrowheads="1"/>
          </p:cNvSpPr>
          <p:nvPr/>
        </p:nvSpPr>
        <p:spPr bwMode="auto">
          <a:xfrm>
            <a:off x="5414963" y="2508250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97" name="Rectangle 277"/>
          <p:cNvSpPr>
            <a:spLocks noChangeArrowheads="1"/>
          </p:cNvSpPr>
          <p:nvPr/>
        </p:nvSpPr>
        <p:spPr bwMode="auto">
          <a:xfrm>
            <a:off x="5829300" y="2565400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398" name="Rectangle 278"/>
          <p:cNvSpPr>
            <a:spLocks noChangeArrowheads="1"/>
          </p:cNvSpPr>
          <p:nvPr/>
        </p:nvSpPr>
        <p:spPr bwMode="auto">
          <a:xfrm>
            <a:off x="4449763" y="2508250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99" name="Rectangle 279"/>
          <p:cNvSpPr>
            <a:spLocks noChangeArrowheads="1"/>
          </p:cNvSpPr>
          <p:nvPr/>
        </p:nvSpPr>
        <p:spPr bwMode="auto">
          <a:xfrm>
            <a:off x="4865688" y="2565400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00" name="Rectangle 280"/>
          <p:cNvSpPr>
            <a:spLocks noChangeArrowheads="1"/>
          </p:cNvSpPr>
          <p:nvPr/>
        </p:nvSpPr>
        <p:spPr bwMode="auto">
          <a:xfrm>
            <a:off x="3446463" y="2508250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01" name="Rectangle 281"/>
          <p:cNvSpPr>
            <a:spLocks noChangeArrowheads="1"/>
          </p:cNvSpPr>
          <p:nvPr/>
        </p:nvSpPr>
        <p:spPr bwMode="auto">
          <a:xfrm>
            <a:off x="3881438" y="2565400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02" name="Rectangle 282"/>
          <p:cNvSpPr>
            <a:spLocks noChangeArrowheads="1"/>
          </p:cNvSpPr>
          <p:nvPr/>
        </p:nvSpPr>
        <p:spPr bwMode="auto">
          <a:xfrm>
            <a:off x="550863" y="2508250"/>
            <a:ext cx="28956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03" name="Rectangle 283"/>
          <p:cNvSpPr>
            <a:spLocks noChangeArrowheads="1"/>
          </p:cNvSpPr>
          <p:nvPr/>
        </p:nvSpPr>
        <p:spPr bwMode="auto">
          <a:xfrm>
            <a:off x="3011488" y="2555875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04" name="Rectangle 284"/>
          <p:cNvSpPr>
            <a:spLocks noChangeArrowheads="1"/>
          </p:cNvSpPr>
          <p:nvPr/>
        </p:nvSpPr>
        <p:spPr bwMode="auto">
          <a:xfrm>
            <a:off x="7340600" y="2292350"/>
            <a:ext cx="1243013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05" name="Rectangle 285"/>
          <p:cNvSpPr>
            <a:spLocks noChangeArrowheads="1"/>
          </p:cNvSpPr>
          <p:nvPr/>
        </p:nvSpPr>
        <p:spPr bwMode="auto">
          <a:xfrm>
            <a:off x="7683500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1.39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06" name="Rectangle 286"/>
          <p:cNvSpPr>
            <a:spLocks noChangeArrowheads="1"/>
          </p:cNvSpPr>
          <p:nvPr/>
        </p:nvSpPr>
        <p:spPr bwMode="auto">
          <a:xfrm>
            <a:off x="7867650" y="23495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07" name="Rectangle 287"/>
          <p:cNvSpPr>
            <a:spLocks noChangeArrowheads="1"/>
          </p:cNvSpPr>
          <p:nvPr/>
        </p:nvSpPr>
        <p:spPr bwMode="auto">
          <a:xfrm>
            <a:off x="7923213" y="2349500"/>
            <a:ext cx="34624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1.25 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08" name="Rectangle 288"/>
          <p:cNvSpPr>
            <a:spLocks noChangeArrowheads="1"/>
          </p:cNvSpPr>
          <p:nvPr/>
        </p:nvSpPr>
        <p:spPr bwMode="auto">
          <a:xfrm>
            <a:off x="6378575" y="2292350"/>
            <a:ext cx="962025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09" name="Rectangle 289"/>
          <p:cNvSpPr>
            <a:spLocks noChangeArrowheads="1"/>
          </p:cNvSpPr>
          <p:nvPr/>
        </p:nvSpPr>
        <p:spPr bwMode="auto">
          <a:xfrm>
            <a:off x="6594475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1.61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10" name="Rectangle 290"/>
          <p:cNvSpPr>
            <a:spLocks noChangeArrowheads="1"/>
          </p:cNvSpPr>
          <p:nvPr/>
        </p:nvSpPr>
        <p:spPr bwMode="auto">
          <a:xfrm>
            <a:off x="6778625" y="23495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11" name="Rectangle 291"/>
          <p:cNvSpPr>
            <a:spLocks noChangeArrowheads="1"/>
          </p:cNvSpPr>
          <p:nvPr/>
        </p:nvSpPr>
        <p:spPr bwMode="auto">
          <a:xfrm>
            <a:off x="6835775" y="2349500"/>
            <a:ext cx="34624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1.41**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12" name="Rectangle 292"/>
          <p:cNvSpPr>
            <a:spLocks noChangeArrowheads="1"/>
          </p:cNvSpPr>
          <p:nvPr/>
        </p:nvSpPr>
        <p:spPr bwMode="auto">
          <a:xfrm>
            <a:off x="5414963" y="2292350"/>
            <a:ext cx="963612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13" name="Rectangle 293"/>
          <p:cNvSpPr>
            <a:spLocks noChangeArrowheads="1"/>
          </p:cNvSpPr>
          <p:nvPr/>
        </p:nvSpPr>
        <p:spPr bwMode="auto">
          <a:xfrm>
            <a:off x="5632450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1.48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14" name="Rectangle 294"/>
          <p:cNvSpPr>
            <a:spLocks noChangeArrowheads="1"/>
          </p:cNvSpPr>
          <p:nvPr/>
        </p:nvSpPr>
        <p:spPr bwMode="auto">
          <a:xfrm>
            <a:off x="5818188" y="23495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15" name="Rectangle 295"/>
          <p:cNvSpPr>
            <a:spLocks noChangeArrowheads="1"/>
          </p:cNvSpPr>
          <p:nvPr/>
        </p:nvSpPr>
        <p:spPr bwMode="auto">
          <a:xfrm>
            <a:off x="5873750" y="234950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1.52**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16" name="Rectangle 296"/>
          <p:cNvSpPr>
            <a:spLocks noChangeArrowheads="1"/>
          </p:cNvSpPr>
          <p:nvPr/>
        </p:nvSpPr>
        <p:spPr bwMode="auto">
          <a:xfrm>
            <a:off x="4449763" y="2292350"/>
            <a:ext cx="9652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17" name="Rectangle 297"/>
          <p:cNvSpPr>
            <a:spLocks noChangeArrowheads="1"/>
          </p:cNvSpPr>
          <p:nvPr/>
        </p:nvSpPr>
        <p:spPr bwMode="auto">
          <a:xfrm>
            <a:off x="4668838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2.01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18" name="Rectangle 298"/>
          <p:cNvSpPr>
            <a:spLocks noChangeArrowheads="1"/>
          </p:cNvSpPr>
          <p:nvPr/>
        </p:nvSpPr>
        <p:spPr bwMode="auto">
          <a:xfrm>
            <a:off x="4852988" y="23495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19" name="Rectangle 299"/>
          <p:cNvSpPr>
            <a:spLocks noChangeArrowheads="1"/>
          </p:cNvSpPr>
          <p:nvPr/>
        </p:nvSpPr>
        <p:spPr bwMode="auto">
          <a:xfrm>
            <a:off x="4908550" y="234950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2.00**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20" name="Rectangle 300"/>
          <p:cNvSpPr>
            <a:spLocks noChangeArrowheads="1"/>
          </p:cNvSpPr>
          <p:nvPr/>
        </p:nvSpPr>
        <p:spPr bwMode="auto">
          <a:xfrm>
            <a:off x="3446463" y="2292350"/>
            <a:ext cx="10033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21" name="Rectangle 301"/>
          <p:cNvSpPr>
            <a:spLocks noChangeArrowheads="1"/>
          </p:cNvSpPr>
          <p:nvPr/>
        </p:nvSpPr>
        <p:spPr bwMode="auto">
          <a:xfrm>
            <a:off x="3736975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22" name="Rectangle 302"/>
          <p:cNvSpPr>
            <a:spLocks noChangeArrowheads="1"/>
          </p:cNvSpPr>
          <p:nvPr/>
        </p:nvSpPr>
        <p:spPr bwMode="auto">
          <a:xfrm>
            <a:off x="3921125" y="23495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23" name="Rectangle 303"/>
          <p:cNvSpPr>
            <a:spLocks noChangeArrowheads="1"/>
          </p:cNvSpPr>
          <p:nvPr/>
        </p:nvSpPr>
        <p:spPr bwMode="auto">
          <a:xfrm>
            <a:off x="3978275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24" name="Rectangle 304"/>
          <p:cNvSpPr>
            <a:spLocks noChangeArrowheads="1"/>
          </p:cNvSpPr>
          <p:nvPr/>
        </p:nvSpPr>
        <p:spPr bwMode="auto">
          <a:xfrm>
            <a:off x="550863" y="2292350"/>
            <a:ext cx="28956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25" name="Rectangle 305"/>
          <p:cNvSpPr>
            <a:spLocks noChangeArrowheads="1"/>
          </p:cNvSpPr>
          <p:nvPr/>
        </p:nvSpPr>
        <p:spPr bwMode="auto">
          <a:xfrm>
            <a:off x="3163888" y="2341563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26" name="Rectangle 306"/>
          <p:cNvSpPr>
            <a:spLocks noChangeArrowheads="1"/>
          </p:cNvSpPr>
          <p:nvPr/>
        </p:nvSpPr>
        <p:spPr bwMode="auto">
          <a:xfrm>
            <a:off x="7340600" y="2078038"/>
            <a:ext cx="1243013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27" name="Rectangle 307"/>
          <p:cNvSpPr>
            <a:spLocks noChangeArrowheads="1"/>
          </p:cNvSpPr>
          <p:nvPr/>
        </p:nvSpPr>
        <p:spPr bwMode="auto">
          <a:xfrm>
            <a:off x="7750175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28" name="Rectangle 308"/>
          <p:cNvSpPr>
            <a:spLocks noChangeArrowheads="1"/>
          </p:cNvSpPr>
          <p:nvPr/>
        </p:nvSpPr>
        <p:spPr bwMode="auto">
          <a:xfrm>
            <a:off x="7934325" y="21351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29" name="Rectangle 309"/>
          <p:cNvSpPr>
            <a:spLocks noChangeArrowheads="1"/>
          </p:cNvSpPr>
          <p:nvPr/>
        </p:nvSpPr>
        <p:spPr bwMode="auto">
          <a:xfrm>
            <a:off x="7989888" y="2135188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1.22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30" name="Rectangle 310"/>
          <p:cNvSpPr>
            <a:spLocks noChangeArrowheads="1"/>
          </p:cNvSpPr>
          <p:nvPr/>
        </p:nvSpPr>
        <p:spPr bwMode="auto">
          <a:xfrm>
            <a:off x="6378575" y="2078038"/>
            <a:ext cx="962025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31" name="Rectangle 311"/>
          <p:cNvSpPr>
            <a:spLocks noChangeArrowheads="1"/>
          </p:cNvSpPr>
          <p:nvPr/>
        </p:nvSpPr>
        <p:spPr bwMode="auto">
          <a:xfrm>
            <a:off x="6607175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1.36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32" name="Rectangle 312"/>
          <p:cNvSpPr>
            <a:spLocks noChangeArrowheads="1"/>
          </p:cNvSpPr>
          <p:nvPr/>
        </p:nvSpPr>
        <p:spPr bwMode="auto">
          <a:xfrm>
            <a:off x="6792913" y="21351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33" name="Rectangle 313"/>
          <p:cNvSpPr>
            <a:spLocks noChangeArrowheads="1"/>
          </p:cNvSpPr>
          <p:nvPr/>
        </p:nvSpPr>
        <p:spPr bwMode="auto">
          <a:xfrm>
            <a:off x="6850063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34" name="Rectangle 314"/>
          <p:cNvSpPr>
            <a:spLocks noChangeArrowheads="1"/>
          </p:cNvSpPr>
          <p:nvPr/>
        </p:nvSpPr>
        <p:spPr bwMode="auto">
          <a:xfrm>
            <a:off x="7061200" y="21351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35" name="Rectangle 315"/>
          <p:cNvSpPr>
            <a:spLocks noChangeArrowheads="1"/>
          </p:cNvSpPr>
          <p:nvPr/>
        </p:nvSpPr>
        <p:spPr bwMode="auto">
          <a:xfrm>
            <a:off x="5414963" y="2078038"/>
            <a:ext cx="963612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36" name="Rectangle 316"/>
          <p:cNvSpPr>
            <a:spLocks noChangeArrowheads="1"/>
          </p:cNvSpPr>
          <p:nvPr/>
        </p:nvSpPr>
        <p:spPr bwMode="auto">
          <a:xfrm>
            <a:off x="5632450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1.70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37" name="Rectangle 317"/>
          <p:cNvSpPr>
            <a:spLocks noChangeArrowheads="1"/>
          </p:cNvSpPr>
          <p:nvPr/>
        </p:nvSpPr>
        <p:spPr bwMode="auto">
          <a:xfrm>
            <a:off x="5818188" y="21351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38" name="Rectangle 318"/>
          <p:cNvSpPr>
            <a:spLocks noChangeArrowheads="1"/>
          </p:cNvSpPr>
          <p:nvPr/>
        </p:nvSpPr>
        <p:spPr bwMode="auto">
          <a:xfrm>
            <a:off x="5873750" y="2135188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1.49**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39" name="Rectangle 319"/>
          <p:cNvSpPr>
            <a:spLocks noChangeArrowheads="1"/>
          </p:cNvSpPr>
          <p:nvPr/>
        </p:nvSpPr>
        <p:spPr bwMode="auto">
          <a:xfrm>
            <a:off x="4449763" y="2078038"/>
            <a:ext cx="9652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40" name="Rectangle 320"/>
          <p:cNvSpPr>
            <a:spLocks noChangeArrowheads="1"/>
          </p:cNvSpPr>
          <p:nvPr/>
        </p:nvSpPr>
        <p:spPr bwMode="auto">
          <a:xfrm>
            <a:off x="4668838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1.74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41" name="Rectangle 321"/>
          <p:cNvSpPr>
            <a:spLocks noChangeArrowheads="1"/>
          </p:cNvSpPr>
          <p:nvPr/>
        </p:nvSpPr>
        <p:spPr bwMode="auto">
          <a:xfrm>
            <a:off x="4852988" y="21351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42" name="Rectangle 322"/>
          <p:cNvSpPr>
            <a:spLocks noChangeArrowheads="1"/>
          </p:cNvSpPr>
          <p:nvPr/>
        </p:nvSpPr>
        <p:spPr bwMode="auto">
          <a:xfrm>
            <a:off x="4908550" y="2135188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1.75**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43" name="Rectangle 323"/>
          <p:cNvSpPr>
            <a:spLocks noChangeArrowheads="1"/>
          </p:cNvSpPr>
          <p:nvPr/>
        </p:nvSpPr>
        <p:spPr bwMode="auto">
          <a:xfrm>
            <a:off x="3446463" y="2078038"/>
            <a:ext cx="10033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44" name="Rectangle 324"/>
          <p:cNvSpPr>
            <a:spLocks noChangeArrowheads="1"/>
          </p:cNvSpPr>
          <p:nvPr/>
        </p:nvSpPr>
        <p:spPr bwMode="auto">
          <a:xfrm>
            <a:off x="3736975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45" name="Rectangle 325"/>
          <p:cNvSpPr>
            <a:spLocks noChangeArrowheads="1"/>
          </p:cNvSpPr>
          <p:nvPr/>
        </p:nvSpPr>
        <p:spPr bwMode="auto">
          <a:xfrm>
            <a:off x="3921125" y="21351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46" name="Rectangle 326"/>
          <p:cNvSpPr>
            <a:spLocks noChangeArrowheads="1"/>
          </p:cNvSpPr>
          <p:nvPr/>
        </p:nvSpPr>
        <p:spPr bwMode="auto">
          <a:xfrm>
            <a:off x="3978275" y="2135188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1.28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47" name="Rectangle 327"/>
          <p:cNvSpPr>
            <a:spLocks noChangeArrowheads="1"/>
          </p:cNvSpPr>
          <p:nvPr/>
        </p:nvSpPr>
        <p:spPr bwMode="auto">
          <a:xfrm>
            <a:off x="550863" y="2078038"/>
            <a:ext cx="28956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48" name="Rectangle 328"/>
          <p:cNvSpPr>
            <a:spLocks noChangeArrowheads="1"/>
          </p:cNvSpPr>
          <p:nvPr/>
        </p:nvSpPr>
        <p:spPr bwMode="auto">
          <a:xfrm>
            <a:off x="3227388" y="2125663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49" name="Rectangle 329"/>
          <p:cNvSpPr>
            <a:spLocks noChangeArrowheads="1"/>
          </p:cNvSpPr>
          <p:nvPr/>
        </p:nvSpPr>
        <p:spPr bwMode="auto">
          <a:xfrm>
            <a:off x="7340600" y="1863725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50" name="Rectangle 330"/>
          <p:cNvSpPr>
            <a:spLocks noChangeArrowheads="1"/>
          </p:cNvSpPr>
          <p:nvPr/>
        </p:nvSpPr>
        <p:spPr bwMode="auto">
          <a:xfrm>
            <a:off x="6378575" y="1863725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51" name="Rectangle 331"/>
          <p:cNvSpPr>
            <a:spLocks noChangeArrowheads="1"/>
          </p:cNvSpPr>
          <p:nvPr/>
        </p:nvSpPr>
        <p:spPr bwMode="auto">
          <a:xfrm>
            <a:off x="5414963" y="1863725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52" name="Rectangle 332"/>
          <p:cNvSpPr>
            <a:spLocks noChangeArrowheads="1"/>
          </p:cNvSpPr>
          <p:nvPr/>
        </p:nvSpPr>
        <p:spPr bwMode="auto">
          <a:xfrm>
            <a:off x="4449763" y="1863725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53" name="Rectangle 333"/>
          <p:cNvSpPr>
            <a:spLocks noChangeArrowheads="1"/>
          </p:cNvSpPr>
          <p:nvPr/>
        </p:nvSpPr>
        <p:spPr bwMode="auto">
          <a:xfrm>
            <a:off x="3446463" y="1863725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54" name="Rectangle 334"/>
          <p:cNvSpPr>
            <a:spLocks noChangeArrowheads="1"/>
          </p:cNvSpPr>
          <p:nvPr/>
        </p:nvSpPr>
        <p:spPr bwMode="auto">
          <a:xfrm>
            <a:off x="550863" y="1863725"/>
            <a:ext cx="28956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55" name="Rectangle 335"/>
          <p:cNvSpPr>
            <a:spLocks noChangeArrowheads="1"/>
          </p:cNvSpPr>
          <p:nvPr/>
        </p:nvSpPr>
        <p:spPr bwMode="auto">
          <a:xfrm>
            <a:off x="639763" y="1911350"/>
            <a:ext cx="57066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Fluorescein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56" name="Rectangle 336"/>
          <p:cNvSpPr>
            <a:spLocks noChangeArrowheads="1"/>
          </p:cNvSpPr>
          <p:nvPr/>
        </p:nvSpPr>
        <p:spPr bwMode="auto">
          <a:xfrm>
            <a:off x="1220788" y="1911350"/>
            <a:ext cx="73096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staining(scores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57" name="Rectangle 337"/>
          <p:cNvSpPr>
            <a:spLocks noChangeArrowheads="1"/>
          </p:cNvSpPr>
          <p:nvPr/>
        </p:nvSpPr>
        <p:spPr bwMode="auto">
          <a:xfrm>
            <a:off x="1927225" y="1911350"/>
            <a:ext cx="384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)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58" name="Rectangle 338"/>
          <p:cNvSpPr>
            <a:spLocks noChangeArrowheads="1"/>
          </p:cNvSpPr>
          <p:nvPr/>
        </p:nvSpPr>
        <p:spPr bwMode="auto">
          <a:xfrm>
            <a:off x="7340600" y="1649413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59" name="Rectangle 339"/>
          <p:cNvSpPr>
            <a:spLocks noChangeArrowheads="1"/>
          </p:cNvSpPr>
          <p:nvPr/>
        </p:nvSpPr>
        <p:spPr bwMode="auto">
          <a:xfrm>
            <a:off x="7699375" y="1708150"/>
            <a:ext cx="32541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&lt;  0.01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60" name="Rectangle 340"/>
          <p:cNvSpPr>
            <a:spLocks noChangeArrowheads="1"/>
          </p:cNvSpPr>
          <p:nvPr/>
        </p:nvSpPr>
        <p:spPr bwMode="auto">
          <a:xfrm>
            <a:off x="8002588" y="1708150"/>
            <a:ext cx="14427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ψψ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61" name="Rectangle 341"/>
          <p:cNvSpPr>
            <a:spLocks noChangeArrowheads="1"/>
          </p:cNvSpPr>
          <p:nvPr/>
        </p:nvSpPr>
        <p:spPr bwMode="auto">
          <a:xfrm>
            <a:off x="6378575" y="1649413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62" name="Rectangle 342"/>
          <p:cNvSpPr>
            <a:spLocks noChangeArrowheads="1"/>
          </p:cNvSpPr>
          <p:nvPr/>
        </p:nvSpPr>
        <p:spPr bwMode="auto">
          <a:xfrm>
            <a:off x="6597650" y="1708150"/>
            <a:ext cx="32541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&lt;  0.01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63" name="Rectangle 343"/>
          <p:cNvSpPr>
            <a:spLocks noChangeArrowheads="1"/>
          </p:cNvSpPr>
          <p:nvPr/>
        </p:nvSpPr>
        <p:spPr bwMode="auto">
          <a:xfrm>
            <a:off x="6900863" y="1708150"/>
            <a:ext cx="14427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ψψ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64" name="Rectangle 344"/>
          <p:cNvSpPr>
            <a:spLocks noChangeArrowheads="1"/>
          </p:cNvSpPr>
          <p:nvPr/>
        </p:nvSpPr>
        <p:spPr bwMode="auto">
          <a:xfrm>
            <a:off x="5414963" y="1649413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65" name="Rectangle 345"/>
          <p:cNvSpPr>
            <a:spLocks noChangeArrowheads="1"/>
          </p:cNvSpPr>
          <p:nvPr/>
        </p:nvSpPr>
        <p:spPr bwMode="auto">
          <a:xfrm>
            <a:off x="5829300" y="1708150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66" name="Rectangle 346"/>
          <p:cNvSpPr>
            <a:spLocks noChangeArrowheads="1"/>
          </p:cNvSpPr>
          <p:nvPr/>
        </p:nvSpPr>
        <p:spPr bwMode="auto">
          <a:xfrm>
            <a:off x="4449763" y="1649413"/>
            <a:ext cx="9652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67" name="Rectangle 347"/>
          <p:cNvSpPr>
            <a:spLocks noChangeArrowheads="1"/>
          </p:cNvSpPr>
          <p:nvPr/>
        </p:nvSpPr>
        <p:spPr bwMode="auto">
          <a:xfrm>
            <a:off x="4865688" y="1708150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68" name="Rectangle 348"/>
          <p:cNvSpPr>
            <a:spLocks noChangeArrowheads="1"/>
          </p:cNvSpPr>
          <p:nvPr/>
        </p:nvSpPr>
        <p:spPr bwMode="auto">
          <a:xfrm>
            <a:off x="3446463" y="1649413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69" name="Rectangle 349"/>
          <p:cNvSpPr>
            <a:spLocks noChangeArrowheads="1"/>
          </p:cNvSpPr>
          <p:nvPr/>
        </p:nvSpPr>
        <p:spPr bwMode="auto">
          <a:xfrm>
            <a:off x="3881438" y="1708150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NS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70" name="Rectangle 350"/>
          <p:cNvSpPr>
            <a:spLocks noChangeArrowheads="1"/>
          </p:cNvSpPr>
          <p:nvPr/>
        </p:nvSpPr>
        <p:spPr bwMode="auto">
          <a:xfrm>
            <a:off x="550863" y="1649413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71" name="Rectangle 351"/>
          <p:cNvSpPr>
            <a:spLocks noChangeArrowheads="1"/>
          </p:cNvSpPr>
          <p:nvPr/>
        </p:nvSpPr>
        <p:spPr bwMode="auto">
          <a:xfrm>
            <a:off x="3011488" y="1698625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72" name="Rectangle 352"/>
          <p:cNvSpPr>
            <a:spLocks noChangeArrowheads="1"/>
          </p:cNvSpPr>
          <p:nvPr/>
        </p:nvSpPr>
        <p:spPr bwMode="auto">
          <a:xfrm>
            <a:off x="7340600" y="1433513"/>
            <a:ext cx="1243013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73" name="Rectangle 353"/>
          <p:cNvSpPr>
            <a:spLocks noChangeArrowheads="1"/>
          </p:cNvSpPr>
          <p:nvPr/>
        </p:nvSpPr>
        <p:spPr bwMode="auto">
          <a:xfrm>
            <a:off x="7742238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6.90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74" name="Rectangle 354"/>
          <p:cNvSpPr>
            <a:spLocks noChangeArrowheads="1"/>
          </p:cNvSpPr>
          <p:nvPr/>
        </p:nvSpPr>
        <p:spPr bwMode="auto">
          <a:xfrm>
            <a:off x="7924800" y="14922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75" name="Rectangle 355"/>
          <p:cNvSpPr>
            <a:spLocks noChangeArrowheads="1"/>
          </p:cNvSpPr>
          <p:nvPr/>
        </p:nvSpPr>
        <p:spPr bwMode="auto">
          <a:xfrm>
            <a:off x="7981950" y="149225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3.21**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76" name="Rectangle 356"/>
          <p:cNvSpPr>
            <a:spLocks noChangeArrowheads="1"/>
          </p:cNvSpPr>
          <p:nvPr/>
        </p:nvSpPr>
        <p:spPr bwMode="auto">
          <a:xfrm>
            <a:off x="6378575" y="1433513"/>
            <a:ext cx="962025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77" name="Rectangle 357"/>
          <p:cNvSpPr>
            <a:spLocks noChangeArrowheads="1"/>
          </p:cNvSpPr>
          <p:nvPr/>
        </p:nvSpPr>
        <p:spPr bwMode="auto">
          <a:xfrm>
            <a:off x="6646863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6.67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78" name="Rectangle 358"/>
          <p:cNvSpPr>
            <a:spLocks noChangeArrowheads="1"/>
          </p:cNvSpPr>
          <p:nvPr/>
        </p:nvSpPr>
        <p:spPr bwMode="auto">
          <a:xfrm>
            <a:off x="6831013" y="14922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79" name="Rectangle 359"/>
          <p:cNvSpPr>
            <a:spLocks noChangeArrowheads="1"/>
          </p:cNvSpPr>
          <p:nvPr/>
        </p:nvSpPr>
        <p:spPr bwMode="auto">
          <a:xfrm>
            <a:off x="6886575" y="149225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3.73**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80" name="Rectangle 360"/>
          <p:cNvSpPr>
            <a:spLocks noChangeArrowheads="1"/>
          </p:cNvSpPr>
          <p:nvPr/>
        </p:nvSpPr>
        <p:spPr bwMode="auto">
          <a:xfrm>
            <a:off x="5414963" y="1433513"/>
            <a:ext cx="963612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81" name="Rectangle 361"/>
          <p:cNvSpPr>
            <a:spLocks noChangeArrowheads="1"/>
          </p:cNvSpPr>
          <p:nvPr/>
        </p:nvSpPr>
        <p:spPr bwMode="auto">
          <a:xfrm>
            <a:off x="5653088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7.11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82" name="Rectangle 362"/>
          <p:cNvSpPr>
            <a:spLocks noChangeArrowheads="1"/>
          </p:cNvSpPr>
          <p:nvPr/>
        </p:nvSpPr>
        <p:spPr bwMode="auto">
          <a:xfrm>
            <a:off x="5837238" y="14922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83" name="Rectangle 363"/>
          <p:cNvSpPr>
            <a:spLocks noChangeArrowheads="1"/>
          </p:cNvSpPr>
          <p:nvPr/>
        </p:nvSpPr>
        <p:spPr bwMode="auto">
          <a:xfrm>
            <a:off x="5894388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3.54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84" name="Rectangle 364"/>
          <p:cNvSpPr>
            <a:spLocks noChangeArrowheads="1"/>
          </p:cNvSpPr>
          <p:nvPr/>
        </p:nvSpPr>
        <p:spPr bwMode="auto">
          <a:xfrm>
            <a:off x="4449763" y="1433513"/>
            <a:ext cx="9652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85" name="Rectangle 365"/>
          <p:cNvSpPr>
            <a:spLocks noChangeArrowheads="1"/>
          </p:cNvSpPr>
          <p:nvPr/>
        </p:nvSpPr>
        <p:spPr bwMode="auto">
          <a:xfrm>
            <a:off x="4689475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7.18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86" name="Rectangle 366"/>
          <p:cNvSpPr>
            <a:spLocks noChangeArrowheads="1"/>
          </p:cNvSpPr>
          <p:nvPr/>
        </p:nvSpPr>
        <p:spPr bwMode="auto">
          <a:xfrm>
            <a:off x="4873625" y="14922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87" name="Rectangle 367"/>
          <p:cNvSpPr>
            <a:spLocks noChangeArrowheads="1"/>
          </p:cNvSpPr>
          <p:nvPr/>
        </p:nvSpPr>
        <p:spPr bwMode="auto">
          <a:xfrm>
            <a:off x="4930775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3.77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88" name="Rectangle 368"/>
          <p:cNvSpPr>
            <a:spLocks noChangeArrowheads="1"/>
          </p:cNvSpPr>
          <p:nvPr/>
        </p:nvSpPr>
        <p:spPr bwMode="auto">
          <a:xfrm>
            <a:off x="3446463" y="1433513"/>
            <a:ext cx="10033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89" name="Rectangle 369"/>
          <p:cNvSpPr>
            <a:spLocks noChangeArrowheads="1"/>
          </p:cNvSpPr>
          <p:nvPr/>
        </p:nvSpPr>
        <p:spPr bwMode="auto">
          <a:xfrm>
            <a:off x="3736975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7.83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90" name="Rectangle 370"/>
          <p:cNvSpPr>
            <a:spLocks noChangeArrowheads="1"/>
          </p:cNvSpPr>
          <p:nvPr/>
        </p:nvSpPr>
        <p:spPr bwMode="auto">
          <a:xfrm>
            <a:off x="3921125" y="14922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91" name="Rectangle 371"/>
          <p:cNvSpPr>
            <a:spLocks noChangeArrowheads="1"/>
          </p:cNvSpPr>
          <p:nvPr/>
        </p:nvSpPr>
        <p:spPr bwMode="auto">
          <a:xfrm>
            <a:off x="3978275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4.12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92" name="Rectangle 372"/>
          <p:cNvSpPr>
            <a:spLocks noChangeArrowheads="1"/>
          </p:cNvSpPr>
          <p:nvPr/>
        </p:nvSpPr>
        <p:spPr bwMode="auto">
          <a:xfrm>
            <a:off x="550863" y="1433513"/>
            <a:ext cx="28956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93" name="Rectangle 373"/>
          <p:cNvSpPr>
            <a:spLocks noChangeArrowheads="1"/>
          </p:cNvSpPr>
          <p:nvPr/>
        </p:nvSpPr>
        <p:spPr bwMode="auto">
          <a:xfrm>
            <a:off x="3163888" y="1484313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94" name="Rectangle 374"/>
          <p:cNvSpPr>
            <a:spLocks noChangeArrowheads="1"/>
          </p:cNvSpPr>
          <p:nvPr/>
        </p:nvSpPr>
        <p:spPr bwMode="auto">
          <a:xfrm>
            <a:off x="7340600" y="1219200"/>
            <a:ext cx="1243013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95" name="Rectangle 375"/>
          <p:cNvSpPr>
            <a:spLocks noChangeArrowheads="1"/>
          </p:cNvSpPr>
          <p:nvPr/>
        </p:nvSpPr>
        <p:spPr bwMode="auto">
          <a:xfrm>
            <a:off x="7750175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8.91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96" name="Rectangle 376"/>
          <p:cNvSpPr>
            <a:spLocks noChangeArrowheads="1"/>
          </p:cNvSpPr>
          <p:nvPr/>
        </p:nvSpPr>
        <p:spPr bwMode="auto">
          <a:xfrm>
            <a:off x="7934325" y="12779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97" name="Rectangle 377"/>
          <p:cNvSpPr>
            <a:spLocks noChangeArrowheads="1"/>
          </p:cNvSpPr>
          <p:nvPr/>
        </p:nvSpPr>
        <p:spPr bwMode="auto">
          <a:xfrm>
            <a:off x="7989888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4.51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498" name="Rectangle 378"/>
          <p:cNvSpPr>
            <a:spLocks noChangeArrowheads="1"/>
          </p:cNvSpPr>
          <p:nvPr/>
        </p:nvSpPr>
        <p:spPr bwMode="auto">
          <a:xfrm>
            <a:off x="6378575" y="1219200"/>
            <a:ext cx="962025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99" name="Rectangle 379"/>
          <p:cNvSpPr>
            <a:spLocks noChangeArrowheads="1"/>
          </p:cNvSpPr>
          <p:nvPr/>
        </p:nvSpPr>
        <p:spPr bwMode="auto">
          <a:xfrm>
            <a:off x="6648450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8.53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00" name="Rectangle 380"/>
          <p:cNvSpPr>
            <a:spLocks noChangeArrowheads="1"/>
          </p:cNvSpPr>
          <p:nvPr/>
        </p:nvSpPr>
        <p:spPr bwMode="auto">
          <a:xfrm>
            <a:off x="6832600" y="12779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01" name="Rectangle 381"/>
          <p:cNvSpPr>
            <a:spLocks noChangeArrowheads="1"/>
          </p:cNvSpPr>
          <p:nvPr/>
        </p:nvSpPr>
        <p:spPr bwMode="auto">
          <a:xfrm>
            <a:off x="6888163" y="1277938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4.79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02" name="Rectangle 382"/>
          <p:cNvSpPr>
            <a:spLocks noChangeArrowheads="1"/>
          </p:cNvSpPr>
          <p:nvPr/>
        </p:nvSpPr>
        <p:spPr bwMode="auto">
          <a:xfrm>
            <a:off x="5414963" y="1219200"/>
            <a:ext cx="963612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03" name="Rectangle 383"/>
          <p:cNvSpPr>
            <a:spLocks noChangeArrowheads="1"/>
          </p:cNvSpPr>
          <p:nvPr/>
        </p:nvSpPr>
        <p:spPr bwMode="auto">
          <a:xfrm>
            <a:off x="5657850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6.86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04" name="Rectangle 384"/>
          <p:cNvSpPr>
            <a:spLocks noChangeArrowheads="1"/>
          </p:cNvSpPr>
          <p:nvPr/>
        </p:nvSpPr>
        <p:spPr bwMode="auto">
          <a:xfrm>
            <a:off x="5842000" y="12779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05" name="Rectangle 385"/>
          <p:cNvSpPr>
            <a:spLocks noChangeArrowheads="1"/>
          </p:cNvSpPr>
          <p:nvPr/>
        </p:nvSpPr>
        <p:spPr bwMode="auto">
          <a:xfrm>
            <a:off x="5899150" y="1277938"/>
            <a:ext cx="28854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3.83*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06" name="Rectangle 386"/>
          <p:cNvSpPr>
            <a:spLocks noChangeArrowheads="1"/>
          </p:cNvSpPr>
          <p:nvPr/>
        </p:nvSpPr>
        <p:spPr bwMode="auto">
          <a:xfrm>
            <a:off x="4449763" y="1219200"/>
            <a:ext cx="9652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07" name="Rectangle 387"/>
          <p:cNvSpPr>
            <a:spLocks noChangeArrowheads="1"/>
          </p:cNvSpPr>
          <p:nvPr/>
        </p:nvSpPr>
        <p:spPr bwMode="auto">
          <a:xfrm>
            <a:off x="4694238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7.02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08" name="Rectangle 388"/>
          <p:cNvSpPr>
            <a:spLocks noChangeArrowheads="1"/>
          </p:cNvSpPr>
          <p:nvPr/>
        </p:nvSpPr>
        <p:spPr bwMode="auto">
          <a:xfrm>
            <a:off x="4878388" y="12779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09" name="Rectangle 389"/>
          <p:cNvSpPr>
            <a:spLocks noChangeArrowheads="1"/>
          </p:cNvSpPr>
          <p:nvPr/>
        </p:nvSpPr>
        <p:spPr bwMode="auto">
          <a:xfrm>
            <a:off x="4935538" y="1277938"/>
            <a:ext cx="28854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3.52*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10" name="Rectangle 390"/>
          <p:cNvSpPr>
            <a:spLocks noChangeArrowheads="1"/>
          </p:cNvSpPr>
          <p:nvPr/>
        </p:nvSpPr>
        <p:spPr bwMode="auto">
          <a:xfrm>
            <a:off x="3446463" y="1219200"/>
            <a:ext cx="10033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11" name="Rectangle 391"/>
          <p:cNvSpPr>
            <a:spLocks noChangeArrowheads="1"/>
          </p:cNvSpPr>
          <p:nvPr/>
        </p:nvSpPr>
        <p:spPr bwMode="auto">
          <a:xfrm>
            <a:off x="3736975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8.97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12" name="Rectangle 392"/>
          <p:cNvSpPr>
            <a:spLocks noChangeArrowheads="1"/>
          </p:cNvSpPr>
          <p:nvPr/>
        </p:nvSpPr>
        <p:spPr bwMode="auto">
          <a:xfrm>
            <a:off x="3921125" y="12779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13" name="Rectangle 393"/>
          <p:cNvSpPr>
            <a:spLocks noChangeArrowheads="1"/>
          </p:cNvSpPr>
          <p:nvPr/>
        </p:nvSpPr>
        <p:spPr bwMode="auto">
          <a:xfrm>
            <a:off x="3978275" y="1277938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8.39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14" name="Rectangle 394"/>
          <p:cNvSpPr>
            <a:spLocks noChangeArrowheads="1"/>
          </p:cNvSpPr>
          <p:nvPr/>
        </p:nvSpPr>
        <p:spPr bwMode="auto">
          <a:xfrm>
            <a:off x="550863" y="1219200"/>
            <a:ext cx="28956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15" name="Rectangle 395"/>
          <p:cNvSpPr>
            <a:spLocks noChangeArrowheads="1"/>
          </p:cNvSpPr>
          <p:nvPr/>
        </p:nvSpPr>
        <p:spPr bwMode="auto">
          <a:xfrm>
            <a:off x="3227388" y="1268413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16" name="Rectangle 396"/>
          <p:cNvSpPr>
            <a:spLocks noChangeArrowheads="1"/>
          </p:cNvSpPr>
          <p:nvPr/>
        </p:nvSpPr>
        <p:spPr bwMode="auto">
          <a:xfrm>
            <a:off x="7340600" y="1004888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17" name="Rectangle 397"/>
          <p:cNvSpPr>
            <a:spLocks noChangeArrowheads="1"/>
          </p:cNvSpPr>
          <p:nvPr/>
        </p:nvSpPr>
        <p:spPr bwMode="auto">
          <a:xfrm>
            <a:off x="6378575" y="1004888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18" name="Rectangle 398"/>
          <p:cNvSpPr>
            <a:spLocks noChangeArrowheads="1"/>
          </p:cNvSpPr>
          <p:nvPr/>
        </p:nvSpPr>
        <p:spPr bwMode="auto">
          <a:xfrm>
            <a:off x="5414963" y="1004888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19" name="Rectangle 399"/>
          <p:cNvSpPr>
            <a:spLocks noChangeArrowheads="1"/>
          </p:cNvSpPr>
          <p:nvPr/>
        </p:nvSpPr>
        <p:spPr bwMode="auto">
          <a:xfrm>
            <a:off x="4449763" y="1004888"/>
            <a:ext cx="9652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20" name="Rectangle 400"/>
          <p:cNvSpPr>
            <a:spLocks noChangeArrowheads="1"/>
          </p:cNvSpPr>
          <p:nvPr/>
        </p:nvSpPr>
        <p:spPr bwMode="auto">
          <a:xfrm>
            <a:off x="3446463" y="1004888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21" name="Rectangle 401"/>
          <p:cNvSpPr>
            <a:spLocks noChangeArrowheads="1"/>
          </p:cNvSpPr>
          <p:nvPr/>
        </p:nvSpPr>
        <p:spPr bwMode="auto">
          <a:xfrm>
            <a:off x="550863" y="1004888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22" name="Rectangle 402"/>
          <p:cNvSpPr>
            <a:spLocks noChangeArrowheads="1"/>
          </p:cNvSpPr>
          <p:nvPr/>
        </p:nvSpPr>
        <p:spPr bwMode="auto">
          <a:xfrm>
            <a:off x="639763" y="1054100"/>
            <a:ext cx="1442703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Tear breakup time (seconds)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23" name="Rectangle 403"/>
          <p:cNvSpPr>
            <a:spLocks noChangeArrowheads="1"/>
          </p:cNvSpPr>
          <p:nvPr/>
        </p:nvSpPr>
        <p:spPr bwMode="auto">
          <a:xfrm>
            <a:off x="7340600" y="790575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24" name="Rectangle 404"/>
          <p:cNvSpPr>
            <a:spLocks noChangeArrowheads="1"/>
          </p:cNvSpPr>
          <p:nvPr/>
        </p:nvSpPr>
        <p:spPr bwMode="auto">
          <a:xfrm>
            <a:off x="7739063" y="839788"/>
            <a:ext cx="46487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 Months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25" name="Rectangle 405"/>
          <p:cNvSpPr>
            <a:spLocks noChangeArrowheads="1"/>
          </p:cNvSpPr>
          <p:nvPr/>
        </p:nvSpPr>
        <p:spPr bwMode="auto">
          <a:xfrm>
            <a:off x="6378575" y="790575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26" name="Rectangle 406"/>
          <p:cNvSpPr>
            <a:spLocks noChangeArrowheads="1"/>
          </p:cNvSpPr>
          <p:nvPr/>
        </p:nvSpPr>
        <p:spPr bwMode="auto">
          <a:xfrm>
            <a:off x="6635750" y="839788"/>
            <a:ext cx="46487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 Months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27" name="Rectangle 407"/>
          <p:cNvSpPr>
            <a:spLocks noChangeArrowheads="1"/>
          </p:cNvSpPr>
          <p:nvPr/>
        </p:nvSpPr>
        <p:spPr bwMode="auto">
          <a:xfrm>
            <a:off x="5414963" y="790575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28" name="Rectangle 408"/>
          <p:cNvSpPr>
            <a:spLocks noChangeArrowheads="1"/>
          </p:cNvSpPr>
          <p:nvPr/>
        </p:nvSpPr>
        <p:spPr bwMode="auto">
          <a:xfrm>
            <a:off x="5694363" y="839788"/>
            <a:ext cx="41998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 Month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29" name="Rectangle 409"/>
          <p:cNvSpPr>
            <a:spLocks noChangeArrowheads="1"/>
          </p:cNvSpPr>
          <p:nvPr/>
        </p:nvSpPr>
        <p:spPr bwMode="auto">
          <a:xfrm>
            <a:off x="4449763" y="790575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30" name="Rectangle 410"/>
          <p:cNvSpPr>
            <a:spLocks noChangeArrowheads="1"/>
          </p:cNvSpPr>
          <p:nvPr/>
        </p:nvSpPr>
        <p:spPr bwMode="auto">
          <a:xfrm>
            <a:off x="4756150" y="839788"/>
            <a:ext cx="36869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 Week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31" name="Rectangle 411"/>
          <p:cNvSpPr>
            <a:spLocks noChangeArrowheads="1"/>
          </p:cNvSpPr>
          <p:nvPr/>
        </p:nvSpPr>
        <p:spPr bwMode="auto">
          <a:xfrm>
            <a:off x="3446463" y="790575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32" name="Rectangle 412"/>
          <p:cNvSpPr>
            <a:spLocks noChangeArrowheads="1"/>
          </p:cNvSpPr>
          <p:nvPr/>
        </p:nvSpPr>
        <p:spPr bwMode="auto">
          <a:xfrm>
            <a:off x="3643313" y="839788"/>
            <a:ext cx="63478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Preoperative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33" name="Rectangle 413"/>
          <p:cNvSpPr>
            <a:spLocks noChangeArrowheads="1"/>
          </p:cNvSpPr>
          <p:nvPr/>
        </p:nvSpPr>
        <p:spPr bwMode="auto">
          <a:xfrm>
            <a:off x="550863" y="790575"/>
            <a:ext cx="28956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34" name="Rectangle 414"/>
          <p:cNvSpPr>
            <a:spLocks noChangeArrowheads="1"/>
          </p:cNvSpPr>
          <p:nvPr/>
        </p:nvSpPr>
        <p:spPr bwMode="auto">
          <a:xfrm>
            <a:off x="7340600" y="574675"/>
            <a:ext cx="1243013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35" name="Rectangle 415"/>
          <p:cNvSpPr>
            <a:spLocks noChangeArrowheads="1"/>
          </p:cNvSpPr>
          <p:nvPr/>
        </p:nvSpPr>
        <p:spPr bwMode="auto">
          <a:xfrm>
            <a:off x="6378575" y="574675"/>
            <a:ext cx="962025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36" name="Rectangle 416"/>
          <p:cNvSpPr>
            <a:spLocks noChangeArrowheads="1"/>
          </p:cNvSpPr>
          <p:nvPr/>
        </p:nvSpPr>
        <p:spPr bwMode="auto">
          <a:xfrm>
            <a:off x="5414963" y="574675"/>
            <a:ext cx="963612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37" name="Rectangle 417"/>
          <p:cNvSpPr>
            <a:spLocks noChangeArrowheads="1"/>
          </p:cNvSpPr>
          <p:nvPr/>
        </p:nvSpPr>
        <p:spPr bwMode="auto">
          <a:xfrm>
            <a:off x="5686425" y="633413"/>
            <a:ext cx="269304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mean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38" name="Rectangle 418"/>
          <p:cNvSpPr>
            <a:spLocks noChangeArrowheads="1"/>
          </p:cNvSpPr>
          <p:nvPr/>
        </p:nvSpPr>
        <p:spPr bwMode="auto">
          <a:xfrm>
            <a:off x="5915025" y="6334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39" name="Rectangle 419"/>
          <p:cNvSpPr>
            <a:spLocks noChangeArrowheads="1"/>
          </p:cNvSpPr>
          <p:nvPr/>
        </p:nvSpPr>
        <p:spPr bwMode="auto">
          <a:xfrm>
            <a:off x="5972175" y="633413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SD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40" name="Rectangle 420"/>
          <p:cNvSpPr>
            <a:spLocks noChangeArrowheads="1"/>
          </p:cNvSpPr>
          <p:nvPr/>
        </p:nvSpPr>
        <p:spPr bwMode="auto">
          <a:xfrm>
            <a:off x="4449763" y="574675"/>
            <a:ext cx="9652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41" name="Rectangle 421"/>
          <p:cNvSpPr>
            <a:spLocks noChangeArrowheads="1"/>
          </p:cNvSpPr>
          <p:nvPr/>
        </p:nvSpPr>
        <p:spPr bwMode="auto">
          <a:xfrm>
            <a:off x="3446463" y="574675"/>
            <a:ext cx="10033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42" name="Rectangle 422"/>
          <p:cNvSpPr>
            <a:spLocks noChangeArrowheads="1"/>
          </p:cNvSpPr>
          <p:nvPr/>
        </p:nvSpPr>
        <p:spPr bwMode="auto">
          <a:xfrm>
            <a:off x="550863" y="574675"/>
            <a:ext cx="28956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43" name="Line 423"/>
          <p:cNvSpPr>
            <a:spLocks noChangeShapeType="1"/>
          </p:cNvSpPr>
          <p:nvPr/>
        </p:nvSpPr>
        <p:spPr bwMode="auto">
          <a:xfrm>
            <a:off x="550863" y="574675"/>
            <a:ext cx="8032750" cy="1588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44" name="Line 424"/>
          <p:cNvSpPr>
            <a:spLocks noChangeShapeType="1"/>
          </p:cNvSpPr>
          <p:nvPr/>
        </p:nvSpPr>
        <p:spPr bwMode="auto">
          <a:xfrm>
            <a:off x="550863" y="1004888"/>
            <a:ext cx="8032750" cy="158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45" name="Line 425"/>
          <p:cNvSpPr>
            <a:spLocks noChangeShapeType="1"/>
          </p:cNvSpPr>
          <p:nvPr/>
        </p:nvSpPr>
        <p:spPr bwMode="auto">
          <a:xfrm>
            <a:off x="3446463" y="790575"/>
            <a:ext cx="513715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46" name="Line 426"/>
          <p:cNvSpPr>
            <a:spLocks noChangeShapeType="1"/>
          </p:cNvSpPr>
          <p:nvPr/>
        </p:nvSpPr>
        <p:spPr bwMode="auto">
          <a:xfrm>
            <a:off x="550863" y="1863725"/>
            <a:ext cx="8032750" cy="1588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47" name="Line 427"/>
          <p:cNvSpPr>
            <a:spLocks noChangeShapeType="1"/>
          </p:cNvSpPr>
          <p:nvPr/>
        </p:nvSpPr>
        <p:spPr bwMode="auto">
          <a:xfrm>
            <a:off x="550863" y="2722563"/>
            <a:ext cx="8032750" cy="158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48" name="Line 428"/>
          <p:cNvSpPr>
            <a:spLocks noChangeShapeType="1"/>
          </p:cNvSpPr>
          <p:nvPr/>
        </p:nvSpPr>
        <p:spPr bwMode="auto">
          <a:xfrm>
            <a:off x="550863" y="3581400"/>
            <a:ext cx="8032750" cy="1588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49" name="Line 429"/>
          <p:cNvSpPr>
            <a:spLocks noChangeShapeType="1"/>
          </p:cNvSpPr>
          <p:nvPr/>
        </p:nvSpPr>
        <p:spPr bwMode="auto">
          <a:xfrm>
            <a:off x="550863" y="4440238"/>
            <a:ext cx="8032750" cy="158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50" name="Rectangle 430"/>
          <p:cNvSpPr>
            <a:spLocks noChangeArrowheads="1"/>
          </p:cNvSpPr>
          <p:nvPr/>
        </p:nvSpPr>
        <p:spPr bwMode="auto">
          <a:xfrm>
            <a:off x="639763" y="6557963"/>
            <a:ext cx="141287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* *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551" name="Rectangle 431"/>
          <p:cNvSpPr>
            <a:spLocks noChangeArrowheads="1"/>
          </p:cNvSpPr>
          <p:nvPr/>
        </p:nvSpPr>
        <p:spPr bwMode="auto">
          <a:xfrm>
            <a:off x="815975" y="6557963"/>
            <a:ext cx="1412875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analysis of variance with the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555" name="Rectangle 435"/>
          <p:cNvSpPr>
            <a:spLocks noChangeArrowheads="1"/>
          </p:cNvSpPr>
          <p:nvPr/>
        </p:nvSpPr>
        <p:spPr bwMode="auto">
          <a:xfrm>
            <a:off x="639763" y="6421438"/>
            <a:ext cx="571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*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556" name="Rectangle 436"/>
          <p:cNvSpPr>
            <a:spLocks noChangeArrowheads="1"/>
          </p:cNvSpPr>
          <p:nvPr/>
        </p:nvSpPr>
        <p:spPr bwMode="auto">
          <a:xfrm>
            <a:off x="711200" y="6421438"/>
            <a:ext cx="1412875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analysis of variance with the 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558" name="Rectangle 438"/>
          <p:cNvSpPr>
            <a:spLocks noChangeArrowheads="1"/>
          </p:cNvSpPr>
          <p:nvPr/>
        </p:nvSpPr>
        <p:spPr bwMode="auto">
          <a:xfrm>
            <a:off x="2513013" y="6421438"/>
            <a:ext cx="3746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posthoc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559" name="Rectangle 439"/>
          <p:cNvSpPr>
            <a:spLocks noChangeArrowheads="1"/>
          </p:cNvSpPr>
          <p:nvPr/>
        </p:nvSpPr>
        <p:spPr bwMode="auto">
          <a:xfrm>
            <a:off x="2906713" y="6421438"/>
            <a:ext cx="2789237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latin typeface="Times New Roman" pitchFamily="18" charset="0"/>
              </a:rPr>
              <a:t>test, P&lt;0.05 for difference from baseline within the group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560" name="Rectangle 440"/>
          <p:cNvSpPr>
            <a:spLocks noChangeArrowheads="1"/>
          </p:cNvSpPr>
          <p:nvPr/>
        </p:nvSpPr>
        <p:spPr bwMode="auto">
          <a:xfrm>
            <a:off x="639763" y="6292850"/>
            <a:ext cx="114300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i="1">
                <a:latin typeface="Times New Roman" pitchFamily="18" charset="0"/>
              </a:rPr>
              <a:t>ψ</a:t>
            </a:r>
            <a:endParaRPr lang="en-US" altLang="zh-TW">
              <a:latin typeface="Times New Roman" pitchFamily="18" charset="0"/>
            </a:endParaRPr>
          </a:p>
        </p:txBody>
      </p:sp>
      <p:sp>
        <p:nvSpPr>
          <p:cNvPr id="5561" name="Rectangle 441"/>
          <p:cNvSpPr>
            <a:spLocks noChangeArrowheads="1"/>
          </p:cNvSpPr>
          <p:nvPr/>
        </p:nvSpPr>
        <p:spPr bwMode="auto">
          <a:xfrm>
            <a:off x="7340600" y="6135688"/>
            <a:ext cx="1243013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563" name="Rectangle 443"/>
          <p:cNvSpPr>
            <a:spLocks noChangeArrowheads="1"/>
          </p:cNvSpPr>
          <p:nvPr/>
        </p:nvSpPr>
        <p:spPr bwMode="auto">
          <a:xfrm>
            <a:off x="6378575" y="6135688"/>
            <a:ext cx="962025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565" name="Rectangle 445"/>
          <p:cNvSpPr>
            <a:spLocks noChangeArrowheads="1"/>
          </p:cNvSpPr>
          <p:nvPr/>
        </p:nvSpPr>
        <p:spPr bwMode="auto">
          <a:xfrm>
            <a:off x="5414963" y="6135688"/>
            <a:ext cx="963612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567" name="Rectangle 447"/>
          <p:cNvSpPr>
            <a:spLocks noChangeArrowheads="1"/>
          </p:cNvSpPr>
          <p:nvPr/>
        </p:nvSpPr>
        <p:spPr bwMode="auto">
          <a:xfrm>
            <a:off x="4449763" y="6135688"/>
            <a:ext cx="9652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568" name="Rectangle 448"/>
          <p:cNvSpPr>
            <a:spLocks noChangeArrowheads="1"/>
          </p:cNvSpPr>
          <p:nvPr/>
        </p:nvSpPr>
        <p:spPr bwMode="auto">
          <a:xfrm>
            <a:off x="4797425" y="60213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0.79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69" name="Rectangle 449"/>
          <p:cNvSpPr>
            <a:spLocks noChangeArrowheads="1"/>
          </p:cNvSpPr>
          <p:nvPr/>
        </p:nvSpPr>
        <p:spPr bwMode="auto">
          <a:xfrm>
            <a:off x="3859213" y="60213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0.31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70" name="Rectangle 450"/>
          <p:cNvSpPr>
            <a:spLocks noChangeArrowheads="1"/>
          </p:cNvSpPr>
          <p:nvPr/>
        </p:nvSpPr>
        <p:spPr bwMode="auto">
          <a:xfrm>
            <a:off x="3011488" y="6013450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71" name="Rectangle 451"/>
          <p:cNvSpPr>
            <a:spLocks noChangeArrowheads="1"/>
          </p:cNvSpPr>
          <p:nvPr/>
        </p:nvSpPr>
        <p:spPr bwMode="auto">
          <a:xfrm>
            <a:off x="7340600" y="5748338"/>
            <a:ext cx="1243013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72" name="Rectangle 452"/>
          <p:cNvSpPr>
            <a:spLocks noChangeArrowheads="1"/>
          </p:cNvSpPr>
          <p:nvPr/>
        </p:nvSpPr>
        <p:spPr bwMode="auto">
          <a:xfrm>
            <a:off x="7726363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5.35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73" name="Rectangle 453"/>
          <p:cNvSpPr>
            <a:spLocks noChangeArrowheads="1"/>
          </p:cNvSpPr>
          <p:nvPr/>
        </p:nvSpPr>
        <p:spPr bwMode="auto">
          <a:xfrm>
            <a:off x="7918450" y="58039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74" name="Rectangle 454"/>
          <p:cNvSpPr>
            <a:spLocks noChangeArrowheads="1"/>
          </p:cNvSpPr>
          <p:nvPr/>
        </p:nvSpPr>
        <p:spPr bwMode="auto">
          <a:xfrm>
            <a:off x="7977188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1.33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75" name="Rectangle 455"/>
          <p:cNvSpPr>
            <a:spLocks noChangeArrowheads="1"/>
          </p:cNvSpPr>
          <p:nvPr/>
        </p:nvSpPr>
        <p:spPr bwMode="auto">
          <a:xfrm>
            <a:off x="6378575" y="5748338"/>
            <a:ext cx="962025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76" name="Rectangle 456"/>
          <p:cNvSpPr>
            <a:spLocks noChangeArrowheads="1"/>
          </p:cNvSpPr>
          <p:nvPr/>
        </p:nvSpPr>
        <p:spPr bwMode="auto">
          <a:xfrm>
            <a:off x="6635750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5.24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77" name="Rectangle 457"/>
          <p:cNvSpPr>
            <a:spLocks noChangeArrowheads="1"/>
          </p:cNvSpPr>
          <p:nvPr/>
        </p:nvSpPr>
        <p:spPr bwMode="auto">
          <a:xfrm>
            <a:off x="6831013" y="58039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78" name="Rectangle 458"/>
          <p:cNvSpPr>
            <a:spLocks noChangeArrowheads="1"/>
          </p:cNvSpPr>
          <p:nvPr/>
        </p:nvSpPr>
        <p:spPr bwMode="auto">
          <a:xfrm>
            <a:off x="6886575" y="5797550"/>
            <a:ext cx="25968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1.27*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79" name="Rectangle 459"/>
          <p:cNvSpPr>
            <a:spLocks noChangeArrowheads="1"/>
          </p:cNvSpPr>
          <p:nvPr/>
        </p:nvSpPr>
        <p:spPr bwMode="auto">
          <a:xfrm>
            <a:off x="5414963" y="5748338"/>
            <a:ext cx="963612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80" name="Rectangle 460"/>
          <p:cNvSpPr>
            <a:spLocks noChangeArrowheads="1"/>
          </p:cNvSpPr>
          <p:nvPr/>
        </p:nvSpPr>
        <p:spPr bwMode="auto">
          <a:xfrm>
            <a:off x="5618163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5.03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81" name="Rectangle 461"/>
          <p:cNvSpPr>
            <a:spLocks noChangeArrowheads="1"/>
          </p:cNvSpPr>
          <p:nvPr/>
        </p:nvSpPr>
        <p:spPr bwMode="auto">
          <a:xfrm>
            <a:off x="5813425" y="58039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82" name="Rectangle 462"/>
          <p:cNvSpPr>
            <a:spLocks noChangeArrowheads="1"/>
          </p:cNvSpPr>
          <p:nvPr/>
        </p:nvSpPr>
        <p:spPr bwMode="auto">
          <a:xfrm>
            <a:off x="5870575" y="579755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1.38**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83" name="Rectangle 463"/>
          <p:cNvSpPr>
            <a:spLocks noChangeArrowheads="1"/>
          </p:cNvSpPr>
          <p:nvPr/>
        </p:nvSpPr>
        <p:spPr bwMode="auto">
          <a:xfrm>
            <a:off x="4449763" y="5748338"/>
            <a:ext cx="9652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84" name="Rectangle 464"/>
          <p:cNvSpPr>
            <a:spLocks noChangeArrowheads="1"/>
          </p:cNvSpPr>
          <p:nvPr/>
        </p:nvSpPr>
        <p:spPr bwMode="auto">
          <a:xfrm>
            <a:off x="4652963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4.62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85" name="Rectangle 465"/>
          <p:cNvSpPr>
            <a:spLocks noChangeArrowheads="1"/>
          </p:cNvSpPr>
          <p:nvPr/>
        </p:nvSpPr>
        <p:spPr bwMode="auto">
          <a:xfrm>
            <a:off x="4848225" y="58039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86" name="Rectangle 466"/>
          <p:cNvSpPr>
            <a:spLocks noChangeArrowheads="1"/>
          </p:cNvSpPr>
          <p:nvPr/>
        </p:nvSpPr>
        <p:spPr bwMode="auto">
          <a:xfrm>
            <a:off x="4903788" y="579755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1.79**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87" name="Rectangle 467"/>
          <p:cNvSpPr>
            <a:spLocks noChangeArrowheads="1"/>
          </p:cNvSpPr>
          <p:nvPr/>
        </p:nvSpPr>
        <p:spPr bwMode="auto">
          <a:xfrm>
            <a:off x="3446463" y="5748338"/>
            <a:ext cx="10033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88" name="Rectangle 468"/>
          <p:cNvSpPr>
            <a:spLocks noChangeArrowheads="1"/>
          </p:cNvSpPr>
          <p:nvPr/>
        </p:nvSpPr>
        <p:spPr bwMode="auto">
          <a:xfrm>
            <a:off x="3724275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5.73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89" name="Rectangle 469"/>
          <p:cNvSpPr>
            <a:spLocks noChangeArrowheads="1"/>
          </p:cNvSpPr>
          <p:nvPr/>
        </p:nvSpPr>
        <p:spPr bwMode="auto">
          <a:xfrm>
            <a:off x="3919538" y="58039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90" name="Rectangle 470"/>
          <p:cNvSpPr>
            <a:spLocks noChangeArrowheads="1"/>
          </p:cNvSpPr>
          <p:nvPr/>
        </p:nvSpPr>
        <p:spPr bwMode="auto">
          <a:xfrm>
            <a:off x="3976688" y="57975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0.56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91" name="Rectangle 471"/>
          <p:cNvSpPr>
            <a:spLocks noChangeArrowheads="1"/>
          </p:cNvSpPr>
          <p:nvPr/>
        </p:nvSpPr>
        <p:spPr bwMode="auto">
          <a:xfrm>
            <a:off x="3163888" y="5797550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92" name="Rectangle 472"/>
          <p:cNvSpPr>
            <a:spLocks noChangeArrowheads="1"/>
          </p:cNvSpPr>
          <p:nvPr/>
        </p:nvSpPr>
        <p:spPr bwMode="auto">
          <a:xfrm>
            <a:off x="7340600" y="5534025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93" name="Rectangle 473"/>
          <p:cNvSpPr>
            <a:spLocks noChangeArrowheads="1"/>
          </p:cNvSpPr>
          <p:nvPr/>
        </p:nvSpPr>
        <p:spPr bwMode="auto">
          <a:xfrm>
            <a:off x="7739063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5.47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94" name="Rectangle 474"/>
          <p:cNvSpPr>
            <a:spLocks noChangeArrowheads="1"/>
          </p:cNvSpPr>
          <p:nvPr/>
        </p:nvSpPr>
        <p:spPr bwMode="auto">
          <a:xfrm>
            <a:off x="7934325" y="55895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95" name="Rectangle 475"/>
          <p:cNvSpPr>
            <a:spLocks noChangeArrowheads="1"/>
          </p:cNvSpPr>
          <p:nvPr/>
        </p:nvSpPr>
        <p:spPr bwMode="auto">
          <a:xfrm>
            <a:off x="7989888" y="5583238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1.16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96" name="Rectangle 476"/>
          <p:cNvSpPr>
            <a:spLocks noChangeArrowheads="1"/>
          </p:cNvSpPr>
          <p:nvPr/>
        </p:nvSpPr>
        <p:spPr bwMode="auto">
          <a:xfrm>
            <a:off x="6378575" y="5534025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97" name="Rectangle 477"/>
          <p:cNvSpPr>
            <a:spLocks noChangeArrowheads="1"/>
          </p:cNvSpPr>
          <p:nvPr/>
        </p:nvSpPr>
        <p:spPr bwMode="auto">
          <a:xfrm>
            <a:off x="6635750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5.36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98" name="Rectangle 478"/>
          <p:cNvSpPr>
            <a:spLocks noChangeArrowheads="1"/>
          </p:cNvSpPr>
          <p:nvPr/>
        </p:nvSpPr>
        <p:spPr bwMode="auto">
          <a:xfrm>
            <a:off x="6831013" y="55895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599" name="Rectangle 479"/>
          <p:cNvSpPr>
            <a:spLocks noChangeArrowheads="1"/>
          </p:cNvSpPr>
          <p:nvPr/>
        </p:nvSpPr>
        <p:spPr bwMode="auto">
          <a:xfrm>
            <a:off x="6886575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00" name="Rectangle 480"/>
          <p:cNvSpPr>
            <a:spLocks noChangeArrowheads="1"/>
          </p:cNvSpPr>
          <p:nvPr/>
        </p:nvSpPr>
        <p:spPr bwMode="auto">
          <a:xfrm>
            <a:off x="5414963" y="5534025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01" name="Rectangle 481"/>
          <p:cNvSpPr>
            <a:spLocks noChangeArrowheads="1"/>
          </p:cNvSpPr>
          <p:nvPr/>
        </p:nvSpPr>
        <p:spPr bwMode="auto">
          <a:xfrm>
            <a:off x="5632450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5.15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02" name="Rectangle 482"/>
          <p:cNvSpPr>
            <a:spLocks noChangeArrowheads="1"/>
          </p:cNvSpPr>
          <p:nvPr/>
        </p:nvSpPr>
        <p:spPr bwMode="auto">
          <a:xfrm>
            <a:off x="5827713" y="55895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03" name="Rectangle 483"/>
          <p:cNvSpPr>
            <a:spLocks noChangeArrowheads="1"/>
          </p:cNvSpPr>
          <p:nvPr/>
        </p:nvSpPr>
        <p:spPr bwMode="auto">
          <a:xfrm>
            <a:off x="5883275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04" name="Rectangle 484"/>
          <p:cNvSpPr>
            <a:spLocks noChangeArrowheads="1"/>
          </p:cNvSpPr>
          <p:nvPr/>
        </p:nvSpPr>
        <p:spPr bwMode="auto">
          <a:xfrm>
            <a:off x="4449763" y="5534025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05" name="Rectangle 485"/>
          <p:cNvSpPr>
            <a:spLocks noChangeArrowheads="1"/>
          </p:cNvSpPr>
          <p:nvPr/>
        </p:nvSpPr>
        <p:spPr bwMode="auto">
          <a:xfrm>
            <a:off x="4652963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4.52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06" name="Rectangle 486"/>
          <p:cNvSpPr>
            <a:spLocks noChangeArrowheads="1"/>
          </p:cNvSpPr>
          <p:nvPr/>
        </p:nvSpPr>
        <p:spPr bwMode="auto">
          <a:xfrm>
            <a:off x="4848225" y="55895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07" name="Rectangle 487"/>
          <p:cNvSpPr>
            <a:spLocks noChangeArrowheads="1"/>
          </p:cNvSpPr>
          <p:nvPr/>
        </p:nvSpPr>
        <p:spPr bwMode="auto">
          <a:xfrm>
            <a:off x="4903788" y="5583238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1.53**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08" name="Rectangle 488"/>
          <p:cNvSpPr>
            <a:spLocks noChangeArrowheads="1"/>
          </p:cNvSpPr>
          <p:nvPr/>
        </p:nvSpPr>
        <p:spPr bwMode="auto">
          <a:xfrm>
            <a:off x="3446463" y="5534025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09" name="Rectangle 489"/>
          <p:cNvSpPr>
            <a:spLocks noChangeArrowheads="1"/>
          </p:cNvSpPr>
          <p:nvPr/>
        </p:nvSpPr>
        <p:spPr bwMode="auto">
          <a:xfrm>
            <a:off x="3724275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5.59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10" name="Rectangle 490"/>
          <p:cNvSpPr>
            <a:spLocks noChangeArrowheads="1"/>
          </p:cNvSpPr>
          <p:nvPr/>
        </p:nvSpPr>
        <p:spPr bwMode="auto">
          <a:xfrm>
            <a:off x="3919538" y="55895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11" name="Rectangle 491"/>
          <p:cNvSpPr>
            <a:spLocks noChangeArrowheads="1"/>
          </p:cNvSpPr>
          <p:nvPr/>
        </p:nvSpPr>
        <p:spPr bwMode="auto">
          <a:xfrm>
            <a:off x="3976688" y="55832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0.76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12" name="Rectangle 492"/>
          <p:cNvSpPr>
            <a:spLocks noChangeArrowheads="1"/>
          </p:cNvSpPr>
          <p:nvPr/>
        </p:nvSpPr>
        <p:spPr bwMode="auto">
          <a:xfrm>
            <a:off x="3227388" y="5583238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13" name="Rectangle 493"/>
          <p:cNvSpPr>
            <a:spLocks noChangeArrowheads="1"/>
          </p:cNvSpPr>
          <p:nvPr/>
        </p:nvSpPr>
        <p:spPr bwMode="auto">
          <a:xfrm>
            <a:off x="638175" y="5564188"/>
            <a:ext cx="34624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Cochet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14" name="Rectangle 494"/>
          <p:cNvSpPr>
            <a:spLocks noChangeArrowheads="1"/>
          </p:cNvSpPr>
          <p:nvPr/>
        </p:nvSpPr>
        <p:spPr bwMode="auto">
          <a:xfrm>
            <a:off x="971550" y="5564188"/>
            <a:ext cx="384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-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15" name="Rectangle 495"/>
          <p:cNvSpPr>
            <a:spLocks noChangeArrowheads="1"/>
          </p:cNvSpPr>
          <p:nvPr/>
        </p:nvSpPr>
        <p:spPr bwMode="auto">
          <a:xfrm>
            <a:off x="1009650" y="5564188"/>
            <a:ext cx="38151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Bonnet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16" name="Rectangle 496"/>
          <p:cNvSpPr>
            <a:spLocks noChangeArrowheads="1"/>
          </p:cNvSpPr>
          <p:nvPr/>
        </p:nvSpPr>
        <p:spPr bwMode="auto">
          <a:xfrm>
            <a:off x="2271713" y="5564188"/>
            <a:ext cx="384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)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17" name="Rectangle 497"/>
          <p:cNvSpPr>
            <a:spLocks noChangeArrowheads="1"/>
          </p:cNvSpPr>
          <p:nvPr/>
        </p:nvSpPr>
        <p:spPr bwMode="auto">
          <a:xfrm>
            <a:off x="550863" y="5299075"/>
            <a:ext cx="28956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18" name="Rectangle 498"/>
          <p:cNvSpPr>
            <a:spLocks noChangeArrowheads="1"/>
          </p:cNvSpPr>
          <p:nvPr/>
        </p:nvSpPr>
        <p:spPr bwMode="auto">
          <a:xfrm>
            <a:off x="639763" y="5348288"/>
            <a:ext cx="1336904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Central Corneal Sensation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19" name="Rectangle 499"/>
          <p:cNvSpPr>
            <a:spLocks noChangeArrowheads="1"/>
          </p:cNvSpPr>
          <p:nvPr/>
        </p:nvSpPr>
        <p:spPr bwMode="auto">
          <a:xfrm>
            <a:off x="7340600" y="5084763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20" name="Rectangle 500"/>
          <p:cNvSpPr>
            <a:spLocks noChangeArrowheads="1"/>
          </p:cNvSpPr>
          <p:nvPr/>
        </p:nvSpPr>
        <p:spPr bwMode="auto">
          <a:xfrm>
            <a:off x="7775575" y="5143500"/>
            <a:ext cx="25968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  0.02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21" name="Rectangle 501"/>
          <p:cNvSpPr>
            <a:spLocks noChangeArrowheads="1"/>
          </p:cNvSpPr>
          <p:nvPr/>
        </p:nvSpPr>
        <p:spPr bwMode="auto">
          <a:xfrm>
            <a:off x="8020050" y="5143500"/>
            <a:ext cx="7213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ψ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22" name="Rectangle 502"/>
          <p:cNvSpPr>
            <a:spLocks noChangeArrowheads="1"/>
          </p:cNvSpPr>
          <p:nvPr/>
        </p:nvSpPr>
        <p:spPr bwMode="auto">
          <a:xfrm>
            <a:off x="6378575" y="5084763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23" name="Rectangle 503"/>
          <p:cNvSpPr>
            <a:spLocks noChangeArrowheads="1"/>
          </p:cNvSpPr>
          <p:nvPr/>
        </p:nvSpPr>
        <p:spPr bwMode="auto">
          <a:xfrm>
            <a:off x="6597650" y="5143500"/>
            <a:ext cx="32541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&lt;  0.01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24" name="Rectangle 504"/>
          <p:cNvSpPr>
            <a:spLocks noChangeArrowheads="1"/>
          </p:cNvSpPr>
          <p:nvPr/>
        </p:nvSpPr>
        <p:spPr bwMode="auto">
          <a:xfrm>
            <a:off x="6900863" y="5143500"/>
            <a:ext cx="14427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ψψ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25" name="Rectangle 505"/>
          <p:cNvSpPr>
            <a:spLocks noChangeArrowheads="1"/>
          </p:cNvSpPr>
          <p:nvPr/>
        </p:nvSpPr>
        <p:spPr bwMode="auto">
          <a:xfrm>
            <a:off x="5414963" y="5084763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26" name="Rectangle 506"/>
          <p:cNvSpPr>
            <a:spLocks noChangeArrowheads="1"/>
          </p:cNvSpPr>
          <p:nvPr/>
        </p:nvSpPr>
        <p:spPr bwMode="auto">
          <a:xfrm>
            <a:off x="5802313" y="5143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0.24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27" name="Rectangle 507"/>
          <p:cNvSpPr>
            <a:spLocks noChangeArrowheads="1"/>
          </p:cNvSpPr>
          <p:nvPr/>
        </p:nvSpPr>
        <p:spPr bwMode="auto">
          <a:xfrm>
            <a:off x="4449763" y="5084763"/>
            <a:ext cx="9652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28" name="Rectangle 508"/>
          <p:cNvSpPr>
            <a:spLocks noChangeArrowheads="1"/>
          </p:cNvSpPr>
          <p:nvPr/>
        </p:nvSpPr>
        <p:spPr bwMode="auto">
          <a:xfrm>
            <a:off x="4852988" y="5143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29" name="Rectangle 509"/>
          <p:cNvSpPr>
            <a:spLocks noChangeArrowheads="1"/>
          </p:cNvSpPr>
          <p:nvPr/>
        </p:nvSpPr>
        <p:spPr bwMode="auto">
          <a:xfrm>
            <a:off x="3446463" y="5084763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30" name="Rectangle 510"/>
          <p:cNvSpPr>
            <a:spLocks noChangeArrowheads="1"/>
          </p:cNvSpPr>
          <p:nvPr/>
        </p:nvSpPr>
        <p:spPr bwMode="auto">
          <a:xfrm>
            <a:off x="3868738" y="5143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0.80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31" name="Rectangle 511"/>
          <p:cNvSpPr>
            <a:spLocks noChangeArrowheads="1"/>
          </p:cNvSpPr>
          <p:nvPr/>
        </p:nvSpPr>
        <p:spPr bwMode="auto">
          <a:xfrm>
            <a:off x="550863" y="5084763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32" name="Rectangle 512"/>
          <p:cNvSpPr>
            <a:spLocks noChangeArrowheads="1"/>
          </p:cNvSpPr>
          <p:nvPr/>
        </p:nvSpPr>
        <p:spPr bwMode="auto">
          <a:xfrm>
            <a:off x="3011488" y="5133975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33" name="Rectangle 513"/>
          <p:cNvSpPr>
            <a:spLocks noChangeArrowheads="1"/>
          </p:cNvSpPr>
          <p:nvPr/>
        </p:nvSpPr>
        <p:spPr bwMode="auto">
          <a:xfrm>
            <a:off x="7340600" y="4870450"/>
            <a:ext cx="1243013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34" name="Rectangle 514"/>
          <p:cNvSpPr>
            <a:spLocks noChangeArrowheads="1"/>
          </p:cNvSpPr>
          <p:nvPr/>
        </p:nvSpPr>
        <p:spPr bwMode="auto">
          <a:xfrm>
            <a:off x="7739063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35" name="Rectangle 515"/>
          <p:cNvSpPr>
            <a:spLocks noChangeArrowheads="1"/>
          </p:cNvSpPr>
          <p:nvPr/>
        </p:nvSpPr>
        <p:spPr bwMode="auto">
          <a:xfrm>
            <a:off x="7934325" y="49260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36" name="Rectangle 516"/>
          <p:cNvSpPr>
            <a:spLocks noChangeArrowheads="1"/>
          </p:cNvSpPr>
          <p:nvPr/>
        </p:nvSpPr>
        <p:spPr bwMode="auto">
          <a:xfrm>
            <a:off x="7989888" y="4919663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1.01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37" name="Rectangle 517"/>
          <p:cNvSpPr>
            <a:spLocks noChangeArrowheads="1"/>
          </p:cNvSpPr>
          <p:nvPr/>
        </p:nvSpPr>
        <p:spPr bwMode="auto">
          <a:xfrm>
            <a:off x="6378575" y="4870450"/>
            <a:ext cx="962025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38" name="Rectangle 518"/>
          <p:cNvSpPr>
            <a:spLocks noChangeArrowheads="1"/>
          </p:cNvSpPr>
          <p:nvPr/>
        </p:nvSpPr>
        <p:spPr bwMode="auto">
          <a:xfrm>
            <a:off x="6635750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39" name="Rectangle 519"/>
          <p:cNvSpPr>
            <a:spLocks noChangeArrowheads="1"/>
          </p:cNvSpPr>
          <p:nvPr/>
        </p:nvSpPr>
        <p:spPr bwMode="auto">
          <a:xfrm>
            <a:off x="6831013" y="49260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40" name="Rectangle 520"/>
          <p:cNvSpPr>
            <a:spLocks noChangeArrowheads="1"/>
          </p:cNvSpPr>
          <p:nvPr/>
        </p:nvSpPr>
        <p:spPr bwMode="auto">
          <a:xfrm>
            <a:off x="6886575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41" name="Rectangle 521"/>
          <p:cNvSpPr>
            <a:spLocks noChangeArrowheads="1"/>
          </p:cNvSpPr>
          <p:nvPr/>
        </p:nvSpPr>
        <p:spPr bwMode="auto">
          <a:xfrm>
            <a:off x="5414963" y="4870450"/>
            <a:ext cx="963612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42" name="Rectangle 522"/>
          <p:cNvSpPr>
            <a:spLocks noChangeArrowheads="1"/>
          </p:cNvSpPr>
          <p:nvPr/>
        </p:nvSpPr>
        <p:spPr bwMode="auto">
          <a:xfrm>
            <a:off x="5675313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43" name="Rectangle 523"/>
          <p:cNvSpPr>
            <a:spLocks noChangeArrowheads="1"/>
          </p:cNvSpPr>
          <p:nvPr/>
        </p:nvSpPr>
        <p:spPr bwMode="auto">
          <a:xfrm>
            <a:off x="5870575" y="49260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44" name="Rectangle 524"/>
          <p:cNvSpPr>
            <a:spLocks noChangeArrowheads="1"/>
          </p:cNvSpPr>
          <p:nvPr/>
        </p:nvSpPr>
        <p:spPr bwMode="auto">
          <a:xfrm>
            <a:off x="5926138" y="4919663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1.07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45" name="Rectangle 525"/>
          <p:cNvSpPr>
            <a:spLocks noChangeArrowheads="1"/>
          </p:cNvSpPr>
          <p:nvPr/>
        </p:nvSpPr>
        <p:spPr bwMode="auto">
          <a:xfrm>
            <a:off x="4449763" y="4870450"/>
            <a:ext cx="9652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46" name="Rectangle 526"/>
          <p:cNvSpPr>
            <a:spLocks noChangeArrowheads="1"/>
          </p:cNvSpPr>
          <p:nvPr/>
        </p:nvSpPr>
        <p:spPr bwMode="auto">
          <a:xfrm>
            <a:off x="4681538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47" name="Rectangle 527"/>
          <p:cNvSpPr>
            <a:spLocks noChangeArrowheads="1"/>
          </p:cNvSpPr>
          <p:nvPr/>
        </p:nvSpPr>
        <p:spPr bwMode="auto">
          <a:xfrm>
            <a:off x="4876800" y="49260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48" name="Rectangle 528"/>
          <p:cNvSpPr>
            <a:spLocks noChangeArrowheads="1"/>
          </p:cNvSpPr>
          <p:nvPr/>
        </p:nvSpPr>
        <p:spPr bwMode="auto">
          <a:xfrm>
            <a:off x="4933950" y="4919663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0.88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49" name="Rectangle 529"/>
          <p:cNvSpPr>
            <a:spLocks noChangeArrowheads="1"/>
          </p:cNvSpPr>
          <p:nvPr/>
        </p:nvSpPr>
        <p:spPr bwMode="auto">
          <a:xfrm>
            <a:off x="3446463" y="4870450"/>
            <a:ext cx="10033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50" name="Rectangle 530"/>
          <p:cNvSpPr>
            <a:spLocks noChangeArrowheads="1"/>
          </p:cNvSpPr>
          <p:nvPr/>
        </p:nvSpPr>
        <p:spPr bwMode="auto">
          <a:xfrm>
            <a:off x="3724275" y="4919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51" name="Rectangle 531"/>
          <p:cNvSpPr>
            <a:spLocks noChangeArrowheads="1"/>
          </p:cNvSpPr>
          <p:nvPr/>
        </p:nvSpPr>
        <p:spPr bwMode="auto">
          <a:xfrm>
            <a:off x="3919538" y="49260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52" name="Rectangle 532"/>
          <p:cNvSpPr>
            <a:spLocks noChangeArrowheads="1"/>
          </p:cNvSpPr>
          <p:nvPr/>
        </p:nvSpPr>
        <p:spPr bwMode="auto">
          <a:xfrm>
            <a:off x="3976688" y="4919663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1.14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54" name="Rectangle 534"/>
          <p:cNvSpPr>
            <a:spLocks noChangeArrowheads="1"/>
          </p:cNvSpPr>
          <p:nvPr/>
        </p:nvSpPr>
        <p:spPr bwMode="auto">
          <a:xfrm>
            <a:off x="3163888" y="4919663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55" name="Rectangle 535"/>
          <p:cNvSpPr>
            <a:spLocks noChangeArrowheads="1"/>
          </p:cNvSpPr>
          <p:nvPr/>
        </p:nvSpPr>
        <p:spPr bwMode="auto">
          <a:xfrm>
            <a:off x="7340600" y="4654550"/>
            <a:ext cx="1243013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56" name="Rectangle 536"/>
          <p:cNvSpPr>
            <a:spLocks noChangeArrowheads="1"/>
          </p:cNvSpPr>
          <p:nvPr/>
        </p:nvSpPr>
        <p:spPr bwMode="auto">
          <a:xfrm>
            <a:off x="7712075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0.55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57" name="Rectangle 537"/>
          <p:cNvSpPr>
            <a:spLocks noChangeArrowheads="1"/>
          </p:cNvSpPr>
          <p:nvPr/>
        </p:nvSpPr>
        <p:spPr bwMode="auto">
          <a:xfrm>
            <a:off x="7907338" y="47101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58" name="Rectangle 538"/>
          <p:cNvSpPr>
            <a:spLocks noChangeArrowheads="1"/>
          </p:cNvSpPr>
          <p:nvPr/>
        </p:nvSpPr>
        <p:spPr bwMode="auto">
          <a:xfrm>
            <a:off x="7962900" y="4705350"/>
            <a:ext cx="25968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0.62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59" name="Rectangle 539"/>
          <p:cNvSpPr>
            <a:spLocks noChangeArrowheads="1"/>
          </p:cNvSpPr>
          <p:nvPr/>
        </p:nvSpPr>
        <p:spPr bwMode="auto">
          <a:xfrm>
            <a:off x="6378575" y="4654550"/>
            <a:ext cx="962025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60" name="Rectangle 540"/>
          <p:cNvSpPr>
            <a:spLocks noChangeArrowheads="1"/>
          </p:cNvSpPr>
          <p:nvPr/>
        </p:nvSpPr>
        <p:spPr bwMode="auto">
          <a:xfrm>
            <a:off x="6635750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0.70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61" name="Rectangle 541"/>
          <p:cNvSpPr>
            <a:spLocks noChangeArrowheads="1"/>
          </p:cNvSpPr>
          <p:nvPr/>
        </p:nvSpPr>
        <p:spPr bwMode="auto">
          <a:xfrm>
            <a:off x="6831013" y="47101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62" name="Rectangle 542"/>
          <p:cNvSpPr>
            <a:spLocks noChangeArrowheads="1"/>
          </p:cNvSpPr>
          <p:nvPr/>
        </p:nvSpPr>
        <p:spPr bwMode="auto">
          <a:xfrm>
            <a:off x="6886575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0.76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63" name="Rectangle 543"/>
          <p:cNvSpPr>
            <a:spLocks noChangeArrowheads="1"/>
          </p:cNvSpPr>
          <p:nvPr/>
        </p:nvSpPr>
        <p:spPr bwMode="auto">
          <a:xfrm>
            <a:off x="5414963" y="4654550"/>
            <a:ext cx="963612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64" name="Rectangle 544"/>
          <p:cNvSpPr>
            <a:spLocks noChangeArrowheads="1"/>
          </p:cNvSpPr>
          <p:nvPr/>
        </p:nvSpPr>
        <p:spPr bwMode="auto">
          <a:xfrm>
            <a:off x="5675313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65" name="Rectangle 545"/>
          <p:cNvSpPr>
            <a:spLocks noChangeArrowheads="1"/>
          </p:cNvSpPr>
          <p:nvPr/>
        </p:nvSpPr>
        <p:spPr bwMode="auto">
          <a:xfrm>
            <a:off x="5870575" y="47101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66" name="Rectangle 546"/>
          <p:cNvSpPr>
            <a:spLocks noChangeArrowheads="1"/>
          </p:cNvSpPr>
          <p:nvPr/>
        </p:nvSpPr>
        <p:spPr bwMode="auto">
          <a:xfrm>
            <a:off x="5926138" y="4705350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0.72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67" name="Rectangle 547"/>
          <p:cNvSpPr>
            <a:spLocks noChangeArrowheads="1"/>
          </p:cNvSpPr>
          <p:nvPr/>
        </p:nvSpPr>
        <p:spPr bwMode="auto">
          <a:xfrm>
            <a:off x="4449763" y="4654550"/>
            <a:ext cx="9652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68" name="Rectangle 548"/>
          <p:cNvSpPr>
            <a:spLocks noChangeArrowheads="1"/>
          </p:cNvSpPr>
          <p:nvPr/>
        </p:nvSpPr>
        <p:spPr bwMode="auto">
          <a:xfrm>
            <a:off x="4710113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69" name="Rectangle 549"/>
          <p:cNvSpPr>
            <a:spLocks noChangeArrowheads="1"/>
          </p:cNvSpPr>
          <p:nvPr/>
        </p:nvSpPr>
        <p:spPr bwMode="auto">
          <a:xfrm>
            <a:off x="4903788" y="47101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70" name="Rectangle 550"/>
          <p:cNvSpPr>
            <a:spLocks noChangeArrowheads="1"/>
          </p:cNvSpPr>
          <p:nvPr/>
        </p:nvSpPr>
        <p:spPr bwMode="auto">
          <a:xfrm>
            <a:off x="4962525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71" name="Rectangle 551"/>
          <p:cNvSpPr>
            <a:spLocks noChangeArrowheads="1"/>
          </p:cNvSpPr>
          <p:nvPr/>
        </p:nvSpPr>
        <p:spPr bwMode="auto">
          <a:xfrm>
            <a:off x="3446463" y="4654550"/>
            <a:ext cx="10033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72" name="Rectangle 552"/>
          <p:cNvSpPr>
            <a:spLocks noChangeArrowheads="1"/>
          </p:cNvSpPr>
          <p:nvPr/>
        </p:nvSpPr>
        <p:spPr bwMode="auto">
          <a:xfrm>
            <a:off x="3724275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73" name="Rectangle 553"/>
          <p:cNvSpPr>
            <a:spLocks noChangeArrowheads="1"/>
          </p:cNvSpPr>
          <p:nvPr/>
        </p:nvSpPr>
        <p:spPr bwMode="auto">
          <a:xfrm>
            <a:off x="3919538" y="47101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74" name="Rectangle 554"/>
          <p:cNvSpPr>
            <a:spLocks noChangeArrowheads="1"/>
          </p:cNvSpPr>
          <p:nvPr/>
        </p:nvSpPr>
        <p:spPr bwMode="auto">
          <a:xfrm>
            <a:off x="3976688" y="4705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1.51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76" name="Rectangle 556"/>
          <p:cNvSpPr>
            <a:spLocks noChangeArrowheads="1"/>
          </p:cNvSpPr>
          <p:nvPr/>
        </p:nvSpPr>
        <p:spPr bwMode="auto">
          <a:xfrm>
            <a:off x="3227388" y="4705350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77" name="Rectangle 557"/>
          <p:cNvSpPr>
            <a:spLocks noChangeArrowheads="1"/>
          </p:cNvSpPr>
          <p:nvPr/>
        </p:nvSpPr>
        <p:spPr bwMode="auto">
          <a:xfrm>
            <a:off x="7340600" y="4440238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78" name="Rectangle 558"/>
          <p:cNvSpPr>
            <a:spLocks noChangeArrowheads="1"/>
          </p:cNvSpPr>
          <p:nvPr/>
        </p:nvSpPr>
        <p:spPr bwMode="auto">
          <a:xfrm>
            <a:off x="6378575" y="4440238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79" name="Rectangle 559"/>
          <p:cNvSpPr>
            <a:spLocks noChangeArrowheads="1"/>
          </p:cNvSpPr>
          <p:nvPr/>
        </p:nvSpPr>
        <p:spPr bwMode="auto">
          <a:xfrm>
            <a:off x="5414963" y="4440238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80" name="Rectangle 560"/>
          <p:cNvSpPr>
            <a:spLocks noChangeArrowheads="1"/>
          </p:cNvSpPr>
          <p:nvPr/>
        </p:nvSpPr>
        <p:spPr bwMode="auto">
          <a:xfrm>
            <a:off x="4449763" y="4440238"/>
            <a:ext cx="9652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81" name="Rectangle 561"/>
          <p:cNvSpPr>
            <a:spLocks noChangeArrowheads="1"/>
          </p:cNvSpPr>
          <p:nvPr/>
        </p:nvSpPr>
        <p:spPr bwMode="auto">
          <a:xfrm>
            <a:off x="3446463" y="4440238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82" name="Rectangle 562"/>
          <p:cNvSpPr>
            <a:spLocks noChangeArrowheads="1"/>
          </p:cNvSpPr>
          <p:nvPr/>
        </p:nvSpPr>
        <p:spPr bwMode="auto">
          <a:xfrm>
            <a:off x="550863" y="4440238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83" name="Rectangle 563"/>
          <p:cNvSpPr>
            <a:spLocks noChangeArrowheads="1"/>
          </p:cNvSpPr>
          <p:nvPr/>
        </p:nvSpPr>
        <p:spPr bwMode="auto">
          <a:xfrm>
            <a:off x="639763" y="4489450"/>
            <a:ext cx="26609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Rose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84" name="Rectangle 564"/>
          <p:cNvSpPr>
            <a:spLocks noChangeArrowheads="1"/>
          </p:cNvSpPr>
          <p:nvPr/>
        </p:nvSpPr>
        <p:spPr bwMode="auto">
          <a:xfrm>
            <a:off x="898525" y="4489450"/>
            <a:ext cx="33983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Bengal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85" name="Rectangle 565"/>
          <p:cNvSpPr>
            <a:spLocks noChangeArrowheads="1"/>
          </p:cNvSpPr>
          <p:nvPr/>
        </p:nvSpPr>
        <p:spPr bwMode="auto">
          <a:xfrm>
            <a:off x="1285875" y="4489450"/>
            <a:ext cx="81753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Staining (scores)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87" name="Rectangle 567"/>
          <p:cNvSpPr>
            <a:spLocks noChangeArrowheads="1"/>
          </p:cNvSpPr>
          <p:nvPr/>
        </p:nvSpPr>
        <p:spPr bwMode="auto">
          <a:xfrm>
            <a:off x="7340600" y="4225925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88" name="Rectangle 568"/>
          <p:cNvSpPr>
            <a:spLocks noChangeArrowheads="1"/>
          </p:cNvSpPr>
          <p:nvPr/>
        </p:nvSpPr>
        <p:spPr bwMode="auto">
          <a:xfrm>
            <a:off x="7877175" y="4284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0.35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89" name="Rectangle 569"/>
          <p:cNvSpPr>
            <a:spLocks noChangeArrowheads="1"/>
          </p:cNvSpPr>
          <p:nvPr/>
        </p:nvSpPr>
        <p:spPr bwMode="auto">
          <a:xfrm>
            <a:off x="6378575" y="4225925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90" name="Rectangle 570"/>
          <p:cNvSpPr>
            <a:spLocks noChangeArrowheads="1"/>
          </p:cNvSpPr>
          <p:nvPr/>
        </p:nvSpPr>
        <p:spPr bwMode="auto">
          <a:xfrm>
            <a:off x="6727825" y="4284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91" name="Rectangle 571"/>
          <p:cNvSpPr>
            <a:spLocks noChangeArrowheads="1"/>
          </p:cNvSpPr>
          <p:nvPr/>
        </p:nvSpPr>
        <p:spPr bwMode="auto">
          <a:xfrm>
            <a:off x="5414963" y="4225925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92" name="Rectangle 572"/>
          <p:cNvSpPr>
            <a:spLocks noChangeArrowheads="1"/>
          </p:cNvSpPr>
          <p:nvPr/>
        </p:nvSpPr>
        <p:spPr bwMode="auto">
          <a:xfrm>
            <a:off x="5802313" y="4284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0.41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93" name="Rectangle 573"/>
          <p:cNvSpPr>
            <a:spLocks noChangeArrowheads="1"/>
          </p:cNvSpPr>
          <p:nvPr/>
        </p:nvSpPr>
        <p:spPr bwMode="auto">
          <a:xfrm>
            <a:off x="4449763" y="4225925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94" name="Rectangle 574"/>
          <p:cNvSpPr>
            <a:spLocks noChangeArrowheads="1"/>
          </p:cNvSpPr>
          <p:nvPr/>
        </p:nvSpPr>
        <p:spPr bwMode="auto">
          <a:xfrm>
            <a:off x="4670425" y="4284663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    0.02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95" name="Rectangle 575"/>
          <p:cNvSpPr>
            <a:spLocks noChangeArrowheads="1"/>
          </p:cNvSpPr>
          <p:nvPr/>
        </p:nvSpPr>
        <p:spPr bwMode="auto">
          <a:xfrm>
            <a:off x="5024438" y="4284663"/>
            <a:ext cx="7213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ψ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96" name="Rectangle 576"/>
          <p:cNvSpPr>
            <a:spLocks noChangeArrowheads="1"/>
          </p:cNvSpPr>
          <p:nvPr/>
        </p:nvSpPr>
        <p:spPr bwMode="auto">
          <a:xfrm>
            <a:off x="3446463" y="4225925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97" name="Rectangle 577"/>
          <p:cNvSpPr>
            <a:spLocks noChangeArrowheads="1"/>
          </p:cNvSpPr>
          <p:nvPr/>
        </p:nvSpPr>
        <p:spPr bwMode="auto">
          <a:xfrm>
            <a:off x="3868738" y="428466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0.83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98" name="Rectangle 578"/>
          <p:cNvSpPr>
            <a:spLocks noChangeArrowheads="1"/>
          </p:cNvSpPr>
          <p:nvPr/>
        </p:nvSpPr>
        <p:spPr bwMode="auto">
          <a:xfrm>
            <a:off x="550863" y="4225925"/>
            <a:ext cx="28956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99" name="Rectangle 579"/>
          <p:cNvSpPr>
            <a:spLocks noChangeArrowheads="1"/>
          </p:cNvSpPr>
          <p:nvPr/>
        </p:nvSpPr>
        <p:spPr bwMode="auto">
          <a:xfrm>
            <a:off x="3011488" y="4275138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00" name="Rectangle 580"/>
          <p:cNvSpPr>
            <a:spLocks noChangeArrowheads="1"/>
          </p:cNvSpPr>
          <p:nvPr/>
        </p:nvSpPr>
        <p:spPr bwMode="auto">
          <a:xfrm>
            <a:off x="7340600" y="4011613"/>
            <a:ext cx="1243013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01" name="Rectangle 581"/>
          <p:cNvSpPr>
            <a:spLocks noChangeArrowheads="1"/>
          </p:cNvSpPr>
          <p:nvPr/>
        </p:nvSpPr>
        <p:spPr bwMode="auto">
          <a:xfrm>
            <a:off x="7685088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4.28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02" name="Rectangle 582"/>
          <p:cNvSpPr>
            <a:spLocks noChangeArrowheads="1"/>
          </p:cNvSpPr>
          <p:nvPr/>
        </p:nvSpPr>
        <p:spPr bwMode="auto">
          <a:xfrm>
            <a:off x="7896225" y="40703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03" name="Rectangle 583"/>
          <p:cNvSpPr>
            <a:spLocks noChangeArrowheads="1"/>
          </p:cNvSpPr>
          <p:nvPr/>
        </p:nvSpPr>
        <p:spPr bwMode="auto">
          <a:xfrm>
            <a:off x="7947025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3.24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04" name="Rectangle 584"/>
          <p:cNvSpPr>
            <a:spLocks noChangeArrowheads="1"/>
          </p:cNvSpPr>
          <p:nvPr/>
        </p:nvSpPr>
        <p:spPr bwMode="auto">
          <a:xfrm>
            <a:off x="6378575" y="4011613"/>
            <a:ext cx="962025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05" name="Rectangle 585"/>
          <p:cNvSpPr>
            <a:spLocks noChangeArrowheads="1"/>
          </p:cNvSpPr>
          <p:nvPr/>
        </p:nvSpPr>
        <p:spPr bwMode="auto">
          <a:xfrm>
            <a:off x="6619875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4.71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06" name="Rectangle 586"/>
          <p:cNvSpPr>
            <a:spLocks noChangeArrowheads="1"/>
          </p:cNvSpPr>
          <p:nvPr/>
        </p:nvSpPr>
        <p:spPr bwMode="auto">
          <a:xfrm>
            <a:off x="6804025" y="40703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07" name="Rectangle 587"/>
          <p:cNvSpPr>
            <a:spLocks noChangeArrowheads="1"/>
          </p:cNvSpPr>
          <p:nvPr/>
        </p:nvSpPr>
        <p:spPr bwMode="auto">
          <a:xfrm>
            <a:off x="6862763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3.25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08" name="Rectangle 588"/>
          <p:cNvSpPr>
            <a:spLocks noChangeArrowheads="1"/>
          </p:cNvSpPr>
          <p:nvPr/>
        </p:nvSpPr>
        <p:spPr bwMode="auto">
          <a:xfrm>
            <a:off x="5414963" y="4011613"/>
            <a:ext cx="963612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09" name="Rectangle 589"/>
          <p:cNvSpPr>
            <a:spLocks noChangeArrowheads="1"/>
          </p:cNvSpPr>
          <p:nvPr/>
        </p:nvSpPr>
        <p:spPr bwMode="auto">
          <a:xfrm>
            <a:off x="5657850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4.67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10" name="Rectangle 590"/>
          <p:cNvSpPr>
            <a:spLocks noChangeArrowheads="1"/>
          </p:cNvSpPr>
          <p:nvPr/>
        </p:nvSpPr>
        <p:spPr bwMode="auto">
          <a:xfrm>
            <a:off x="5842000" y="40703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11" name="Rectangle 591"/>
          <p:cNvSpPr>
            <a:spLocks noChangeArrowheads="1"/>
          </p:cNvSpPr>
          <p:nvPr/>
        </p:nvSpPr>
        <p:spPr bwMode="auto">
          <a:xfrm>
            <a:off x="5899150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3.04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12" name="Rectangle 592"/>
          <p:cNvSpPr>
            <a:spLocks noChangeArrowheads="1"/>
          </p:cNvSpPr>
          <p:nvPr/>
        </p:nvSpPr>
        <p:spPr bwMode="auto">
          <a:xfrm>
            <a:off x="4449763" y="4011613"/>
            <a:ext cx="9652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13" name="Rectangle 593"/>
          <p:cNvSpPr>
            <a:spLocks noChangeArrowheads="1"/>
          </p:cNvSpPr>
          <p:nvPr/>
        </p:nvSpPr>
        <p:spPr bwMode="auto">
          <a:xfrm>
            <a:off x="4719638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4.21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14" name="Rectangle 594"/>
          <p:cNvSpPr>
            <a:spLocks noChangeArrowheads="1"/>
          </p:cNvSpPr>
          <p:nvPr/>
        </p:nvSpPr>
        <p:spPr bwMode="auto">
          <a:xfrm>
            <a:off x="4903788" y="40703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15" name="Rectangle 595"/>
          <p:cNvSpPr>
            <a:spLocks noChangeArrowheads="1"/>
          </p:cNvSpPr>
          <p:nvPr/>
        </p:nvSpPr>
        <p:spPr bwMode="auto">
          <a:xfrm>
            <a:off x="4962525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2.97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16" name="Rectangle 596"/>
          <p:cNvSpPr>
            <a:spLocks noChangeArrowheads="1"/>
          </p:cNvSpPr>
          <p:nvPr/>
        </p:nvSpPr>
        <p:spPr bwMode="auto">
          <a:xfrm>
            <a:off x="3446463" y="4011613"/>
            <a:ext cx="10033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17" name="Rectangle 597"/>
          <p:cNvSpPr>
            <a:spLocks noChangeArrowheads="1"/>
          </p:cNvSpPr>
          <p:nvPr/>
        </p:nvSpPr>
        <p:spPr bwMode="auto">
          <a:xfrm>
            <a:off x="3736975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3.75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18" name="Rectangle 598"/>
          <p:cNvSpPr>
            <a:spLocks noChangeArrowheads="1"/>
          </p:cNvSpPr>
          <p:nvPr/>
        </p:nvSpPr>
        <p:spPr bwMode="auto">
          <a:xfrm>
            <a:off x="3921125" y="40703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19" name="Rectangle 599"/>
          <p:cNvSpPr>
            <a:spLocks noChangeArrowheads="1"/>
          </p:cNvSpPr>
          <p:nvPr/>
        </p:nvSpPr>
        <p:spPr bwMode="auto">
          <a:xfrm>
            <a:off x="3978275" y="40703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4.27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20" name="Rectangle 600"/>
          <p:cNvSpPr>
            <a:spLocks noChangeArrowheads="1"/>
          </p:cNvSpPr>
          <p:nvPr/>
        </p:nvSpPr>
        <p:spPr bwMode="auto">
          <a:xfrm>
            <a:off x="550863" y="4011613"/>
            <a:ext cx="28956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21" name="Rectangle 601"/>
          <p:cNvSpPr>
            <a:spLocks noChangeArrowheads="1"/>
          </p:cNvSpPr>
          <p:nvPr/>
        </p:nvSpPr>
        <p:spPr bwMode="auto">
          <a:xfrm>
            <a:off x="3163888" y="4060825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22" name="Rectangle 602"/>
          <p:cNvSpPr>
            <a:spLocks noChangeArrowheads="1"/>
          </p:cNvSpPr>
          <p:nvPr/>
        </p:nvSpPr>
        <p:spPr bwMode="auto">
          <a:xfrm>
            <a:off x="7340600" y="3795713"/>
            <a:ext cx="1243013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23" name="Rectangle 603"/>
          <p:cNvSpPr>
            <a:spLocks noChangeArrowheads="1"/>
          </p:cNvSpPr>
          <p:nvPr/>
        </p:nvSpPr>
        <p:spPr bwMode="auto">
          <a:xfrm>
            <a:off x="7697788" y="38544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4.93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24" name="Rectangle 604"/>
          <p:cNvSpPr>
            <a:spLocks noChangeArrowheads="1"/>
          </p:cNvSpPr>
          <p:nvPr/>
        </p:nvSpPr>
        <p:spPr bwMode="auto">
          <a:xfrm>
            <a:off x="7881938" y="38544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25" name="Rectangle 605"/>
          <p:cNvSpPr>
            <a:spLocks noChangeArrowheads="1"/>
          </p:cNvSpPr>
          <p:nvPr/>
        </p:nvSpPr>
        <p:spPr bwMode="auto">
          <a:xfrm>
            <a:off x="7939088" y="3854450"/>
            <a:ext cx="28854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3.30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</a:t>
            </a:r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26" name="Rectangle 606"/>
          <p:cNvSpPr>
            <a:spLocks noChangeArrowheads="1"/>
          </p:cNvSpPr>
          <p:nvPr/>
        </p:nvSpPr>
        <p:spPr bwMode="auto">
          <a:xfrm>
            <a:off x="6378575" y="3795713"/>
            <a:ext cx="962025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27" name="Rectangle 607"/>
          <p:cNvSpPr>
            <a:spLocks noChangeArrowheads="1"/>
          </p:cNvSpPr>
          <p:nvPr/>
        </p:nvSpPr>
        <p:spPr bwMode="auto">
          <a:xfrm>
            <a:off x="6594475" y="38544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4.75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28" name="Rectangle 608"/>
          <p:cNvSpPr>
            <a:spLocks noChangeArrowheads="1"/>
          </p:cNvSpPr>
          <p:nvPr/>
        </p:nvSpPr>
        <p:spPr bwMode="auto">
          <a:xfrm>
            <a:off x="6778625" y="38544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29" name="Rectangle 609"/>
          <p:cNvSpPr>
            <a:spLocks noChangeArrowheads="1"/>
          </p:cNvSpPr>
          <p:nvPr/>
        </p:nvSpPr>
        <p:spPr bwMode="auto">
          <a:xfrm>
            <a:off x="6835775" y="3854450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2.99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30" name="Rectangle 610"/>
          <p:cNvSpPr>
            <a:spLocks noChangeArrowheads="1"/>
          </p:cNvSpPr>
          <p:nvPr/>
        </p:nvSpPr>
        <p:spPr bwMode="auto">
          <a:xfrm>
            <a:off x="5414963" y="3795713"/>
            <a:ext cx="963612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31" name="Rectangle 611"/>
          <p:cNvSpPr>
            <a:spLocks noChangeArrowheads="1"/>
          </p:cNvSpPr>
          <p:nvPr/>
        </p:nvSpPr>
        <p:spPr bwMode="auto">
          <a:xfrm>
            <a:off x="5632450" y="38544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5.30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32" name="Rectangle 612"/>
          <p:cNvSpPr>
            <a:spLocks noChangeArrowheads="1"/>
          </p:cNvSpPr>
          <p:nvPr/>
        </p:nvSpPr>
        <p:spPr bwMode="auto">
          <a:xfrm>
            <a:off x="5818188" y="38544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33" name="Rectangle 613"/>
          <p:cNvSpPr>
            <a:spLocks noChangeArrowheads="1"/>
          </p:cNvSpPr>
          <p:nvPr/>
        </p:nvSpPr>
        <p:spPr bwMode="auto">
          <a:xfrm>
            <a:off x="5873750" y="3854450"/>
            <a:ext cx="315913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3.93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38" name="Rectangle 618"/>
          <p:cNvSpPr>
            <a:spLocks noChangeArrowheads="1"/>
          </p:cNvSpPr>
          <p:nvPr/>
        </p:nvSpPr>
        <p:spPr bwMode="auto">
          <a:xfrm>
            <a:off x="3446463" y="3795713"/>
            <a:ext cx="10033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39" name="Rectangle 619"/>
          <p:cNvSpPr>
            <a:spLocks noChangeArrowheads="1"/>
          </p:cNvSpPr>
          <p:nvPr/>
        </p:nvSpPr>
        <p:spPr bwMode="auto">
          <a:xfrm>
            <a:off x="3736975" y="38544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3.56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40" name="Rectangle 620"/>
          <p:cNvSpPr>
            <a:spLocks noChangeArrowheads="1"/>
          </p:cNvSpPr>
          <p:nvPr/>
        </p:nvSpPr>
        <p:spPr bwMode="auto">
          <a:xfrm>
            <a:off x="3921125" y="38544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41" name="Rectangle 621"/>
          <p:cNvSpPr>
            <a:spLocks noChangeArrowheads="1"/>
          </p:cNvSpPr>
          <p:nvPr/>
        </p:nvSpPr>
        <p:spPr bwMode="auto">
          <a:xfrm>
            <a:off x="3978275" y="38544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4.14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42" name="Rectangle 622"/>
          <p:cNvSpPr>
            <a:spLocks noChangeArrowheads="1"/>
          </p:cNvSpPr>
          <p:nvPr/>
        </p:nvSpPr>
        <p:spPr bwMode="auto">
          <a:xfrm>
            <a:off x="550863" y="3795713"/>
            <a:ext cx="28956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43" name="Rectangle 623"/>
          <p:cNvSpPr>
            <a:spLocks noChangeArrowheads="1"/>
          </p:cNvSpPr>
          <p:nvPr/>
        </p:nvSpPr>
        <p:spPr bwMode="auto">
          <a:xfrm>
            <a:off x="3227388" y="3846513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44" name="Rectangle 624"/>
          <p:cNvSpPr>
            <a:spLocks noChangeArrowheads="1"/>
          </p:cNvSpPr>
          <p:nvPr/>
        </p:nvSpPr>
        <p:spPr bwMode="auto">
          <a:xfrm>
            <a:off x="7340600" y="3581400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45" name="Rectangle 625"/>
          <p:cNvSpPr>
            <a:spLocks noChangeArrowheads="1"/>
          </p:cNvSpPr>
          <p:nvPr/>
        </p:nvSpPr>
        <p:spPr bwMode="auto">
          <a:xfrm>
            <a:off x="6378575" y="3581400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46" name="Rectangle 626"/>
          <p:cNvSpPr>
            <a:spLocks noChangeArrowheads="1"/>
          </p:cNvSpPr>
          <p:nvPr/>
        </p:nvSpPr>
        <p:spPr bwMode="auto">
          <a:xfrm>
            <a:off x="5414963" y="3581400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47" name="Rectangle 627"/>
          <p:cNvSpPr>
            <a:spLocks noChangeArrowheads="1"/>
          </p:cNvSpPr>
          <p:nvPr/>
        </p:nvSpPr>
        <p:spPr bwMode="auto">
          <a:xfrm>
            <a:off x="4449763" y="3581400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48" name="Rectangle 628"/>
          <p:cNvSpPr>
            <a:spLocks noChangeArrowheads="1"/>
          </p:cNvSpPr>
          <p:nvPr/>
        </p:nvSpPr>
        <p:spPr bwMode="auto">
          <a:xfrm>
            <a:off x="3446463" y="3581400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49" name="Rectangle 629"/>
          <p:cNvSpPr>
            <a:spLocks noChangeArrowheads="1"/>
          </p:cNvSpPr>
          <p:nvPr/>
        </p:nvSpPr>
        <p:spPr bwMode="auto">
          <a:xfrm>
            <a:off x="550863" y="3581400"/>
            <a:ext cx="28956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50" name="Rectangle 630"/>
          <p:cNvSpPr>
            <a:spLocks noChangeArrowheads="1"/>
          </p:cNvSpPr>
          <p:nvPr/>
        </p:nvSpPr>
        <p:spPr bwMode="auto">
          <a:xfrm>
            <a:off x="639763" y="3630613"/>
            <a:ext cx="18658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Ocular Surface Disease Index (scores)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51" name="Rectangle 631"/>
          <p:cNvSpPr>
            <a:spLocks noChangeArrowheads="1"/>
          </p:cNvSpPr>
          <p:nvPr/>
        </p:nvSpPr>
        <p:spPr bwMode="auto">
          <a:xfrm>
            <a:off x="7340600" y="3367088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52" name="Rectangle 632"/>
          <p:cNvSpPr>
            <a:spLocks noChangeArrowheads="1"/>
          </p:cNvSpPr>
          <p:nvPr/>
        </p:nvSpPr>
        <p:spPr bwMode="auto">
          <a:xfrm>
            <a:off x="7894638" y="3425825"/>
            <a:ext cx="26352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0.63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53" name="Rectangle 633"/>
          <p:cNvSpPr>
            <a:spLocks noChangeArrowheads="1"/>
          </p:cNvSpPr>
          <p:nvPr/>
        </p:nvSpPr>
        <p:spPr bwMode="auto">
          <a:xfrm>
            <a:off x="6378575" y="3367088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54" name="Rectangle 634"/>
          <p:cNvSpPr>
            <a:spLocks noChangeArrowheads="1"/>
          </p:cNvSpPr>
          <p:nvPr/>
        </p:nvSpPr>
        <p:spPr bwMode="auto">
          <a:xfrm>
            <a:off x="6792913" y="3425825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0.74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55" name="Rectangle 635"/>
          <p:cNvSpPr>
            <a:spLocks noChangeArrowheads="1"/>
          </p:cNvSpPr>
          <p:nvPr/>
        </p:nvSpPr>
        <p:spPr bwMode="auto">
          <a:xfrm>
            <a:off x="5414963" y="3367088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56" name="Rectangle 636"/>
          <p:cNvSpPr>
            <a:spLocks noChangeArrowheads="1"/>
          </p:cNvSpPr>
          <p:nvPr/>
        </p:nvSpPr>
        <p:spPr bwMode="auto">
          <a:xfrm>
            <a:off x="5767388" y="3425825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0.81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58" name="Rectangle 638"/>
          <p:cNvSpPr>
            <a:spLocks noChangeArrowheads="1"/>
          </p:cNvSpPr>
          <p:nvPr/>
        </p:nvSpPr>
        <p:spPr bwMode="auto">
          <a:xfrm>
            <a:off x="4819650" y="3425825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0.83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59" name="Rectangle 639"/>
          <p:cNvSpPr>
            <a:spLocks noChangeArrowheads="1"/>
          </p:cNvSpPr>
          <p:nvPr/>
        </p:nvSpPr>
        <p:spPr bwMode="auto">
          <a:xfrm>
            <a:off x="3446463" y="3367088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60" name="Rectangle 640"/>
          <p:cNvSpPr>
            <a:spLocks noChangeArrowheads="1"/>
          </p:cNvSpPr>
          <p:nvPr/>
        </p:nvSpPr>
        <p:spPr bwMode="auto">
          <a:xfrm>
            <a:off x="3881438" y="3425825"/>
            <a:ext cx="25876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0.17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61" name="Rectangle 641"/>
          <p:cNvSpPr>
            <a:spLocks noChangeArrowheads="1"/>
          </p:cNvSpPr>
          <p:nvPr/>
        </p:nvSpPr>
        <p:spPr bwMode="auto">
          <a:xfrm>
            <a:off x="550863" y="3367088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62" name="Rectangle 642"/>
          <p:cNvSpPr>
            <a:spLocks noChangeArrowheads="1"/>
          </p:cNvSpPr>
          <p:nvPr/>
        </p:nvSpPr>
        <p:spPr bwMode="auto">
          <a:xfrm>
            <a:off x="3011488" y="3416300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63" name="Rectangle 643"/>
          <p:cNvSpPr>
            <a:spLocks noChangeArrowheads="1"/>
          </p:cNvSpPr>
          <p:nvPr/>
        </p:nvSpPr>
        <p:spPr bwMode="auto">
          <a:xfrm>
            <a:off x="7340600" y="3152775"/>
            <a:ext cx="1243013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64" name="Rectangle 644"/>
          <p:cNvSpPr>
            <a:spLocks noChangeArrowheads="1"/>
          </p:cNvSpPr>
          <p:nvPr/>
        </p:nvSpPr>
        <p:spPr bwMode="auto">
          <a:xfrm>
            <a:off x="7694613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8.20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65" name="Rectangle 645"/>
          <p:cNvSpPr>
            <a:spLocks noChangeArrowheads="1"/>
          </p:cNvSpPr>
          <p:nvPr/>
        </p:nvSpPr>
        <p:spPr bwMode="auto">
          <a:xfrm>
            <a:off x="7897813" y="32083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66" name="Rectangle 646"/>
          <p:cNvSpPr>
            <a:spLocks noChangeArrowheads="1"/>
          </p:cNvSpPr>
          <p:nvPr/>
        </p:nvSpPr>
        <p:spPr bwMode="auto">
          <a:xfrm>
            <a:off x="7972425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6.24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67" name="Rectangle 647"/>
          <p:cNvSpPr>
            <a:spLocks noChangeArrowheads="1"/>
          </p:cNvSpPr>
          <p:nvPr/>
        </p:nvSpPr>
        <p:spPr bwMode="auto">
          <a:xfrm>
            <a:off x="6378575" y="3152775"/>
            <a:ext cx="962025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68" name="Rectangle 648"/>
          <p:cNvSpPr>
            <a:spLocks noChangeArrowheads="1"/>
          </p:cNvSpPr>
          <p:nvPr/>
        </p:nvSpPr>
        <p:spPr bwMode="auto">
          <a:xfrm>
            <a:off x="6592888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7.53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69" name="Rectangle 649"/>
          <p:cNvSpPr>
            <a:spLocks noChangeArrowheads="1"/>
          </p:cNvSpPr>
          <p:nvPr/>
        </p:nvSpPr>
        <p:spPr bwMode="auto">
          <a:xfrm>
            <a:off x="6796088" y="32083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70" name="Rectangle 650"/>
          <p:cNvSpPr>
            <a:spLocks noChangeArrowheads="1"/>
          </p:cNvSpPr>
          <p:nvPr/>
        </p:nvSpPr>
        <p:spPr bwMode="auto">
          <a:xfrm>
            <a:off x="6861175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5.44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72" name="Rectangle 652"/>
          <p:cNvSpPr>
            <a:spLocks noChangeArrowheads="1"/>
          </p:cNvSpPr>
          <p:nvPr/>
        </p:nvSpPr>
        <p:spPr bwMode="auto">
          <a:xfrm>
            <a:off x="5629275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7.79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74" name="Rectangle 654"/>
          <p:cNvSpPr>
            <a:spLocks noChangeArrowheads="1"/>
          </p:cNvSpPr>
          <p:nvPr/>
        </p:nvSpPr>
        <p:spPr bwMode="auto">
          <a:xfrm>
            <a:off x="5908675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6.51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75" name="Rectangle 655"/>
          <p:cNvSpPr>
            <a:spLocks noChangeArrowheads="1"/>
          </p:cNvSpPr>
          <p:nvPr/>
        </p:nvSpPr>
        <p:spPr bwMode="auto">
          <a:xfrm>
            <a:off x="4449763" y="3152775"/>
            <a:ext cx="9652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76" name="Rectangle 656"/>
          <p:cNvSpPr>
            <a:spLocks noChangeArrowheads="1"/>
          </p:cNvSpPr>
          <p:nvPr/>
        </p:nvSpPr>
        <p:spPr bwMode="auto">
          <a:xfrm>
            <a:off x="4719638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7.09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77" name="Rectangle 657"/>
          <p:cNvSpPr>
            <a:spLocks noChangeArrowheads="1"/>
          </p:cNvSpPr>
          <p:nvPr/>
        </p:nvSpPr>
        <p:spPr bwMode="auto">
          <a:xfrm>
            <a:off x="4903788" y="32083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78" name="Rectangle 658"/>
          <p:cNvSpPr>
            <a:spLocks noChangeArrowheads="1"/>
          </p:cNvSpPr>
          <p:nvPr/>
        </p:nvSpPr>
        <p:spPr bwMode="auto">
          <a:xfrm>
            <a:off x="4962525" y="3208338"/>
            <a:ext cx="31432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6.40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79" name="Rectangle 659"/>
          <p:cNvSpPr>
            <a:spLocks noChangeArrowheads="1"/>
          </p:cNvSpPr>
          <p:nvPr/>
        </p:nvSpPr>
        <p:spPr bwMode="auto">
          <a:xfrm>
            <a:off x="3446463" y="3152775"/>
            <a:ext cx="10033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80" name="Rectangle 660"/>
          <p:cNvSpPr>
            <a:spLocks noChangeArrowheads="1"/>
          </p:cNvSpPr>
          <p:nvPr/>
        </p:nvSpPr>
        <p:spPr bwMode="auto">
          <a:xfrm>
            <a:off x="3736975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7.75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81" name="Rectangle 661"/>
          <p:cNvSpPr>
            <a:spLocks noChangeArrowheads="1"/>
          </p:cNvSpPr>
          <p:nvPr/>
        </p:nvSpPr>
        <p:spPr bwMode="auto">
          <a:xfrm>
            <a:off x="3921125" y="32083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82" name="Rectangle 662"/>
          <p:cNvSpPr>
            <a:spLocks noChangeArrowheads="1"/>
          </p:cNvSpPr>
          <p:nvPr/>
        </p:nvSpPr>
        <p:spPr bwMode="auto">
          <a:xfrm>
            <a:off x="3978275" y="32083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5.53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84" name="Rectangle 664"/>
          <p:cNvSpPr>
            <a:spLocks noChangeArrowheads="1"/>
          </p:cNvSpPr>
          <p:nvPr/>
        </p:nvSpPr>
        <p:spPr bwMode="auto">
          <a:xfrm>
            <a:off x="3163888" y="3201988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85" name="Rectangle 665"/>
          <p:cNvSpPr>
            <a:spLocks noChangeArrowheads="1"/>
          </p:cNvSpPr>
          <p:nvPr/>
        </p:nvSpPr>
        <p:spPr bwMode="auto">
          <a:xfrm>
            <a:off x="7340600" y="2936875"/>
            <a:ext cx="1243013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86" name="Rectangle 666"/>
          <p:cNvSpPr>
            <a:spLocks noChangeArrowheads="1"/>
          </p:cNvSpPr>
          <p:nvPr/>
        </p:nvSpPr>
        <p:spPr bwMode="auto">
          <a:xfrm>
            <a:off x="7697788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8.90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87" name="Rectangle 667"/>
          <p:cNvSpPr>
            <a:spLocks noChangeArrowheads="1"/>
          </p:cNvSpPr>
          <p:nvPr/>
        </p:nvSpPr>
        <p:spPr bwMode="auto">
          <a:xfrm>
            <a:off x="7881938" y="29956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88" name="Rectangle 668"/>
          <p:cNvSpPr>
            <a:spLocks noChangeArrowheads="1"/>
          </p:cNvSpPr>
          <p:nvPr/>
        </p:nvSpPr>
        <p:spPr bwMode="auto">
          <a:xfrm>
            <a:off x="7939088" y="2995613"/>
            <a:ext cx="25968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7.44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89" name="Rectangle 669"/>
          <p:cNvSpPr>
            <a:spLocks noChangeArrowheads="1"/>
          </p:cNvSpPr>
          <p:nvPr/>
        </p:nvSpPr>
        <p:spPr bwMode="auto">
          <a:xfrm>
            <a:off x="6378575" y="2936875"/>
            <a:ext cx="962025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90" name="Rectangle 670"/>
          <p:cNvSpPr>
            <a:spLocks noChangeArrowheads="1"/>
          </p:cNvSpPr>
          <p:nvPr/>
        </p:nvSpPr>
        <p:spPr bwMode="auto">
          <a:xfrm>
            <a:off x="6594475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7.97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91" name="Rectangle 671"/>
          <p:cNvSpPr>
            <a:spLocks noChangeArrowheads="1"/>
          </p:cNvSpPr>
          <p:nvPr/>
        </p:nvSpPr>
        <p:spPr bwMode="auto">
          <a:xfrm>
            <a:off x="6778625" y="29956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92" name="Rectangle 672"/>
          <p:cNvSpPr>
            <a:spLocks noChangeArrowheads="1"/>
          </p:cNvSpPr>
          <p:nvPr/>
        </p:nvSpPr>
        <p:spPr bwMode="auto">
          <a:xfrm>
            <a:off x="6835775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7.02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93" name="Rectangle 673"/>
          <p:cNvSpPr>
            <a:spLocks noChangeArrowheads="1"/>
          </p:cNvSpPr>
          <p:nvPr/>
        </p:nvSpPr>
        <p:spPr bwMode="auto">
          <a:xfrm>
            <a:off x="5414963" y="2936875"/>
            <a:ext cx="963612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94" name="Rectangle 674"/>
          <p:cNvSpPr>
            <a:spLocks noChangeArrowheads="1"/>
          </p:cNvSpPr>
          <p:nvPr/>
        </p:nvSpPr>
        <p:spPr bwMode="auto">
          <a:xfrm>
            <a:off x="5632450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8.11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95" name="Rectangle 675"/>
          <p:cNvSpPr>
            <a:spLocks noChangeArrowheads="1"/>
          </p:cNvSpPr>
          <p:nvPr/>
        </p:nvSpPr>
        <p:spPr bwMode="auto">
          <a:xfrm>
            <a:off x="5818188" y="29956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96" name="Rectangle 676"/>
          <p:cNvSpPr>
            <a:spLocks noChangeArrowheads="1"/>
          </p:cNvSpPr>
          <p:nvPr/>
        </p:nvSpPr>
        <p:spPr bwMode="auto">
          <a:xfrm>
            <a:off x="5873750" y="2995613"/>
            <a:ext cx="45720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6.18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97" name="Rectangle 677"/>
          <p:cNvSpPr>
            <a:spLocks noChangeArrowheads="1"/>
          </p:cNvSpPr>
          <p:nvPr/>
        </p:nvSpPr>
        <p:spPr bwMode="auto">
          <a:xfrm>
            <a:off x="4449763" y="2936875"/>
            <a:ext cx="9652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98" name="Rectangle 678"/>
          <p:cNvSpPr>
            <a:spLocks noChangeArrowheads="1"/>
          </p:cNvSpPr>
          <p:nvPr/>
        </p:nvSpPr>
        <p:spPr bwMode="auto">
          <a:xfrm>
            <a:off x="4719638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6.80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99" name="Rectangle 679"/>
          <p:cNvSpPr>
            <a:spLocks noChangeArrowheads="1"/>
          </p:cNvSpPr>
          <p:nvPr/>
        </p:nvSpPr>
        <p:spPr bwMode="auto">
          <a:xfrm>
            <a:off x="4903788" y="29956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00" name="Rectangle 680"/>
          <p:cNvSpPr>
            <a:spLocks noChangeArrowheads="1"/>
          </p:cNvSpPr>
          <p:nvPr/>
        </p:nvSpPr>
        <p:spPr bwMode="auto">
          <a:xfrm>
            <a:off x="4962525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6.08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01" name="Rectangle 681"/>
          <p:cNvSpPr>
            <a:spLocks noChangeArrowheads="1"/>
          </p:cNvSpPr>
          <p:nvPr/>
        </p:nvSpPr>
        <p:spPr bwMode="auto">
          <a:xfrm>
            <a:off x="3446463" y="2936875"/>
            <a:ext cx="10033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02" name="Rectangle 682"/>
          <p:cNvSpPr>
            <a:spLocks noChangeArrowheads="1"/>
          </p:cNvSpPr>
          <p:nvPr/>
        </p:nvSpPr>
        <p:spPr bwMode="auto">
          <a:xfrm>
            <a:off x="3736975" y="2995613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6.13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03" name="Rectangle 683"/>
          <p:cNvSpPr>
            <a:spLocks noChangeArrowheads="1"/>
          </p:cNvSpPr>
          <p:nvPr/>
        </p:nvSpPr>
        <p:spPr bwMode="auto">
          <a:xfrm>
            <a:off x="3921125" y="29956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04" name="Rectangle 684"/>
          <p:cNvSpPr>
            <a:spLocks noChangeArrowheads="1"/>
          </p:cNvSpPr>
          <p:nvPr/>
        </p:nvSpPr>
        <p:spPr bwMode="auto">
          <a:xfrm>
            <a:off x="3978275" y="2995613"/>
            <a:ext cx="24288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5.29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06" name="Rectangle 686"/>
          <p:cNvSpPr>
            <a:spLocks noChangeArrowheads="1"/>
          </p:cNvSpPr>
          <p:nvPr/>
        </p:nvSpPr>
        <p:spPr bwMode="auto">
          <a:xfrm>
            <a:off x="3227388" y="2986088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07" name="Rectangle 687"/>
          <p:cNvSpPr>
            <a:spLocks noChangeArrowheads="1"/>
          </p:cNvSpPr>
          <p:nvPr/>
        </p:nvSpPr>
        <p:spPr bwMode="auto">
          <a:xfrm>
            <a:off x="7340600" y="2722563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08" name="Rectangle 688"/>
          <p:cNvSpPr>
            <a:spLocks noChangeArrowheads="1"/>
          </p:cNvSpPr>
          <p:nvPr/>
        </p:nvSpPr>
        <p:spPr bwMode="auto">
          <a:xfrm>
            <a:off x="6378575" y="2722563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09" name="Rectangle 689"/>
          <p:cNvSpPr>
            <a:spLocks noChangeArrowheads="1"/>
          </p:cNvSpPr>
          <p:nvPr/>
        </p:nvSpPr>
        <p:spPr bwMode="auto">
          <a:xfrm>
            <a:off x="5414963" y="2722563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10" name="Rectangle 690"/>
          <p:cNvSpPr>
            <a:spLocks noChangeArrowheads="1"/>
          </p:cNvSpPr>
          <p:nvPr/>
        </p:nvSpPr>
        <p:spPr bwMode="auto">
          <a:xfrm>
            <a:off x="4449763" y="2722563"/>
            <a:ext cx="9652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11" name="Rectangle 691"/>
          <p:cNvSpPr>
            <a:spLocks noChangeArrowheads="1"/>
          </p:cNvSpPr>
          <p:nvPr/>
        </p:nvSpPr>
        <p:spPr bwMode="auto">
          <a:xfrm>
            <a:off x="3446463" y="2722563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12" name="Rectangle 692"/>
          <p:cNvSpPr>
            <a:spLocks noChangeArrowheads="1"/>
          </p:cNvSpPr>
          <p:nvPr/>
        </p:nvSpPr>
        <p:spPr bwMode="auto">
          <a:xfrm>
            <a:off x="550863" y="2722563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13" name="Rectangle 693"/>
          <p:cNvSpPr>
            <a:spLocks noChangeArrowheads="1"/>
          </p:cNvSpPr>
          <p:nvPr/>
        </p:nvSpPr>
        <p:spPr bwMode="auto">
          <a:xfrm>
            <a:off x="639763" y="2770188"/>
            <a:ext cx="46166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Schirmer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14" name="Rectangle 694"/>
          <p:cNvSpPr>
            <a:spLocks noChangeArrowheads="1"/>
          </p:cNvSpPr>
          <p:nvPr/>
        </p:nvSpPr>
        <p:spPr bwMode="auto">
          <a:xfrm>
            <a:off x="1127125" y="2770188"/>
            <a:ext cx="50975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Test (mm)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15" name="Rectangle 695"/>
          <p:cNvSpPr>
            <a:spLocks noChangeArrowheads="1"/>
          </p:cNvSpPr>
          <p:nvPr/>
        </p:nvSpPr>
        <p:spPr bwMode="auto">
          <a:xfrm>
            <a:off x="7340600" y="2508250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16" name="Rectangle 696"/>
          <p:cNvSpPr>
            <a:spLocks noChangeArrowheads="1"/>
          </p:cNvSpPr>
          <p:nvPr/>
        </p:nvSpPr>
        <p:spPr bwMode="auto">
          <a:xfrm>
            <a:off x="7894638" y="25654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0.41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17" name="Rectangle 697"/>
          <p:cNvSpPr>
            <a:spLocks noChangeArrowheads="1"/>
          </p:cNvSpPr>
          <p:nvPr/>
        </p:nvSpPr>
        <p:spPr bwMode="auto">
          <a:xfrm>
            <a:off x="6378575" y="2508250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18" name="Rectangle 698"/>
          <p:cNvSpPr>
            <a:spLocks noChangeArrowheads="1"/>
          </p:cNvSpPr>
          <p:nvPr/>
        </p:nvSpPr>
        <p:spPr bwMode="auto">
          <a:xfrm>
            <a:off x="6792913" y="25654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0.20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19" name="Rectangle 699"/>
          <p:cNvSpPr>
            <a:spLocks noChangeArrowheads="1"/>
          </p:cNvSpPr>
          <p:nvPr/>
        </p:nvSpPr>
        <p:spPr bwMode="auto">
          <a:xfrm>
            <a:off x="5414963" y="2508250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20" name="Rectangle 700"/>
          <p:cNvSpPr>
            <a:spLocks noChangeArrowheads="1"/>
          </p:cNvSpPr>
          <p:nvPr/>
        </p:nvSpPr>
        <p:spPr bwMode="auto">
          <a:xfrm>
            <a:off x="5829300" y="25654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0.41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21" name="Rectangle 701"/>
          <p:cNvSpPr>
            <a:spLocks noChangeArrowheads="1"/>
          </p:cNvSpPr>
          <p:nvPr/>
        </p:nvSpPr>
        <p:spPr bwMode="auto">
          <a:xfrm>
            <a:off x="4449763" y="2508250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22" name="Rectangle 702"/>
          <p:cNvSpPr>
            <a:spLocks noChangeArrowheads="1"/>
          </p:cNvSpPr>
          <p:nvPr/>
        </p:nvSpPr>
        <p:spPr bwMode="auto">
          <a:xfrm>
            <a:off x="4852988" y="25654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0.40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23" name="Rectangle 703"/>
          <p:cNvSpPr>
            <a:spLocks noChangeArrowheads="1"/>
          </p:cNvSpPr>
          <p:nvPr/>
        </p:nvSpPr>
        <p:spPr bwMode="auto">
          <a:xfrm>
            <a:off x="3446463" y="2508250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24" name="Rectangle 704"/>
          <p:cNvSpPr>
            <a:spLocks noChangeArrowheads="1"/>
          </p:cNvSpPr>
          <p:nvPr/>
        </p:nvSpPr>
        <p:spPr bwMode="auto">
          <a:xfrm>
            <a:off x="3881438" y="25654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0.73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25" name="Rectangle 705"/>
          <p:cNvSpPr>
            <a:spLocks noChangeArrowheads="1"/>
          </p:cNvSpPr>
          <p:nvPr/>
        </p:nvSpPr>
        <p:spPr bwMode="auto">
          <a:xfrm>
            <a:off x="550863" y="2508250"/>
            <a:ext cx="28956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26" name="Rectangle 706"/>
          <p:cNvSpPr>
            <a:spLocks noChangeArrowheads="1"/>
          </p:cNvSpPr>
          <p:nvPr/>
        </p:nvSpPr>
        <p:spPr bwMode="auto">
          <a:xfrm>
            <a:off x="3011488" y="2555875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27" name="Rectangle 707"/>
          <p:cNvSpPr>
            <a:spLocks noChangeArrowheads="1"/>
          </p:cNvSpPr>
          <p:nvPr/>
        </p:nvSpPr>
        <p:spPr bwMode="auto">
          <a:xfrm>
            <a:off x="7340600" y="2292350"/>
            <a:ext cx="1243013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28" name="Rectangle 708"/>
          <p:cNvSpPr>
            <a:spLocks noChangeArrowheads="1"/>
          </p:cNvSpPr>
          <p:nvPr/>
        </p:nvSpPr>
        <p:spPr bwMode="auto">
          <a:xfrm>
            <a:off x="7664450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1.36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29" name="Rectangle 709"/>
          <p:cNvSpPr>
            <a:spLocks noChangeArrowheads="1"/>
          </p:cNvSpPr>
          <p:nvPr/>
        </p:nvSpPr>
        <p:spPr bwMode="auto">
          <a:xfrm>
            <a:off x="7867650" y="23495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30" name="Rectangle 710"/>
          <p:cNvSpPr>
            <a:spLocks noChangeArrowheads="1"/>
          </p:cNvSpPr>
          <p:nvPr/>
        </p:nvSpPr>
        <p:spPr bwMode="auto">
          <a:xfrm>
            <a:off x="7923213" y="2349500"/>
            <a:ext cx="30638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1.03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31" name="Rectangle 711"/>
          <p:cNvSpPr>
            <a:spLocks noChangeArrowheads="1"/>
          </p:cNvSpPr>
          <p:nvPr/>
        </p:nvSpPr>
        <p:spPr bwMode="auto">
          <a:xfrm>
            <a:off x="6378575" y="2292350"/>
            <a:ext cx="962025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32" name="Rectangle 712"/>
          <p:cNvSpPr>
            <a:spLocks noChangeArrowheads="1"/>
          </p:cNvSpPr>
          <p:nvPr/>
        </p:nvSpPr>
        <p:spPr bwMode="auto">
          <a:xfrm>
            <a:off x="6594475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1.64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33" name="Rectangle 713"/>
          <p:cNvSpPr>
            <a:spLocks noChangeArrowheads="1"/>
          </p:cNvSpPr>
          <p:nvPr/>
        </p:nvSpPr>
        <p:spPr bwMode="auto">
          <a:xfrm>
            <a:off x="6778625" y="23495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34" name="Rectangle 714"/>
          <p:cNvSpPr>
            <a:spLocks noChangeArrowheads="1"/>
          </p:cNvSpPr>
          <p:nvPr/>
        </p:nvSpPr>
        <p:spPr bwMode="auto">
          <a:xfrm>
            <a:off x="6835775" y="2349500"/>
            <a:ext cx="34624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1.41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**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35" name="Rectangle 715"/>
          <p:cNvSpPr>
            <a:spLocks noChangeArrowheads="1"/>
          </p:cNvSpPr>
          <p:nvPr/>
        </p:nvSpPr>
        <p:spPr bwMode="auto">
          <a:xfrm>
            <a:off x="5414963" y="2292350"/>
            <a:ext cx="963612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36" name="Rectangle 716"/>
          <p:cNvSpPr>
            <a:spLocks noChangeArrowheads="1"/>
          </p:cNvSpPr>
          <p:nvPr/>
        </p:nvSpPr>
        <p:spPr bwMode="auto">
          <a:xfrm>
            <a:off x="5632450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1.45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37" name="Rectangle 717"/>
          <p:cNvSpPr>
            <a:spLocks noChangeArrowheads="1"/>
          </p:cNvSpPr>
          <p:nvPr/>
        </p:nvSpPr>
        <p:spPr bwMode="auto">
          <a:xfrm>
            <a:off x="5818188" y="23495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38" name="Rectangle 718"/>
          <p:cNvSpPr>
            <a:spLocks noChangeArrowheads="1"/>
          </p:cNvSpPr>
          <p:nvPr/>
        </p:nvSpPr>
        <p:spPr bwMode="auto">
          <a:xfrm>
            <a:off x="5873750" y="2349500"/>
            <a:ext cx="315913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1.25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39" name="Rectangle 719"/>
          <p:cNvSpPr>
            <a:spLocks noChangeArrowheads="1"/>
          </p:cNvSpPr>
          <p:nvPr/>
        </p:nvSpPr>
        <p:spPr bwMode="auto">
          <a:xfrm>
            <a:off x="4449763" y="2292350"/>
            <a:ext cx="9652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40" name="Rectangle 720"/>
          <p:cNvSpPr>
            <a:spLocks noChangeArrowheads="1"/>
          </p:cNvSpPr>
          <p:nvPr/>
        </p:nvSpPr>
        <p:spPr bwMode="auto">
          <a:xfrm>
            <a:off x="4668838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2.00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41" name="Rectangle 721"/>
          <p:cNvSpPr>
            <a:spLocks noChangeArrowheads="1"/>
          </p:cNvSpPr>
          <p:nvPr/>
        </p:nvSpPr>
        <p:spPr bwMode="auto">
          <a:xfrm>
            <a:off x="4852988" y="23495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42" name="Rectangle 722"/>
          <p:cNvSpPr>
            <a:spLocks noChangeArrowheads="1"/>
          </p:cNvSpPr>
          <p:nvPr/>
        </p:nvSpPr>
        <p:spPr bwMode="auto">
          <a:xfrm>
            <a:off x="4908550" y="2349500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1.99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43" name="Rectangle 723"/>
          <p:cNvSpPr>
            <a:spLocks noChangeArrowheads="1"/>
          </p:cNvSpPr>
          <p:nvPr/>
        </p:nvSpPr>
        <p:spPr bwMode="auto">
          <a:xfrm>
            <a:off x="3446463" y="2292350"/>
            <a:ext cx="10033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44" name="Rectangle 724"/>
          <p:cNvSpPr>
            <a:spLocks noChangeArrowheads="1"/>
          </p:cNvSpPr>
          <p:nvPr/>
        </p:nvSpPr>
        <p:spPr bwMode="auto">
          <a:xfrm>
            <a:off x="3736975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0.98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45" name="Rectangle 725"/>
          <p:cNvSpPr>
            <a:spLocks noChangeArrowheads="1"/>
          </p:cNvSpPr>
          <p:nvPr/>
        </p:nvSpPr>
        <p:spPr bwMode="auto">
          <a:xfrm>
            <a:off x="3921125" y="234950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46" name="Rectangle 726"/>
          <p:cNvSpPr>
            <a:spLocks noChangeArrowheads="1"/>
          </p:cNvSpPr>
          <p:nvPr/>
        </p:nvSpPr>
        <p:spPr bwMode="auto">
          <a:xfrm>
            <a:off x="3978275" y="234950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47" name="Rectangle 727"/>
          <p:cNvSpPr>
            <a:spLocks noChangeArrowheads="1"/>
          </p:cNvSpPr>
          <p:nvPr/>
        </p:nvSpPr>
        <p:spPr bwMode="auto">
          <a:xfrm>
            <a:off x="550863" y="2292350"/>
            <a:ext cx="28956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48" name="Rectangle 728"/>
          <p:cNvSpPr>
            <a:spLocks noChangeArrowheads="1"/>
          </p:cNvSpPr>
          <p:nvPr/>
        </p:nvSpPr>
        <p:spPr bwMode="auto">
          <a:xfrm>
            <a:off x="3163888" y="2341563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49" name="Rectangle 729"/>
          <p:cNvSpPr>
            <a:spLocks noChangeArrowheads="1"/>
          </p:cNvSpPr>
          <p:nvPr/>
        </p:nvSpPr>
        <p:spPr bwMode="auto">
          <a:xfrm>
            <a:off x="7340600" y="2078038"/>
            <a:ext cx="1243013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50" name="Rectangle 730"/>
          <p:cNvSpPr>
            <a:spLocks noChangeArrowheads="1"/>
          </p:cNvSpPr>
          <p:nvPr/>
        </p:nvSpPr>
        <p:spPr bwMode="auto">
          <a:xfrm>
            <a:off x="7666038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1.17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51" name="Rectangle 731"/>
          <p:cNvSpPr>
            <a:spLocks noChangeArrowheads="1"/>
          </p:cNvSpPr>
          <p:nvPr/>
        </p:nvSpPr>
        <p:spPr bwMode="auto">
          <a:xfrm>
            <a:off x="7869238" y="21351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52" name="Rectangle 732"/>
          <p:cNvSpPr>
            <a:spLocks noChangeArrowheads="1"/>
          </p:cNvSpPr>
          <p:nvPr/>
        </p:nvSpPr>
        <p:spPr bwMode="auto">
          <a:xfrm>
            <a:off x="7934325" y="2135188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1.11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53" name="Rectangle 733"/>
          <p:cNvSpPr>
            <a:spLocks noChangeArrowheads="1"/>
          </p:cNvSpPr>
          <p:nvPr/>
        </p:nvSpPr>
        <p:spPr bwMode="auto">
          <a:xfrm>
            <a:off x="6378575" y="2078038"/>
            <a:ext cx="962025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54" name="Rectangle 734"/>
          <p:cNvSpPr>
            <a:spLocks noChangeArrowheads="1"/>
          </p:cNvSpPr>
          <p:nvPr/>
        </p:nvSpPr>
        <p:spPr bwMode="auto">
          <a:xfrm>
            <a:off x="6607175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55" name="Rectangle 735"/>
          <p:cNvSpPr>
            <a:spLocks noChangeArrowheads="1"/>
          </p:cNvSpPr>
          <p:nvPr/>
        </p:nvSpPr>
        <p:spPr bwMode="auto">
          <a:xfrm>
            <a:off x="6792913" y="21351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56" name="Rectangle 736"/>
          <p:cNvSpPr>
            <a:spLocks noChangeArrowheads="1"/>
          </p:cNvSpPr>
          <p:nvPr/>
        </p:nvSpPr>
        <p:spPr bwMode="auto">
          <a:xfrm>
            <a:off x="6850063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58" name="Rectangle 738"/>
          <p:cNvSpPr>
            <a:spLocks noChangeArrowheads="1"/>
          </p:cNvSpPr>
          <p:nvPr/>
        </p:nvSpPr>
        <p:spPr bwMode="auto">
          <a:xfrm>
            <a:off x="5414963" y="2078038"/>
            <a:ext cx="963612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59" name="Rectangle 739"/>
          <p:cNvSpPr>
            <a:spLocks noChangeArrowheads="1"/>
          </p:cNvSpPr>
          <p:nvPr/>
        </p:nvSpPr>
        <p:spPr bwMode="auto">
          <a:xfrm>
            <a:off x="5632450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1.68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60" name="Rectangle 740"/>
          <p:cNvSpPr>
            <a:spLocks noChangeArrowheads="1"/>
          </p:cNvSpPr>
          <p:nvPr/>
        </p:nvSpPr>
        <p:spPr bwMode="auto">
          <a:xfrm>
            <a:off x="5818188" y="21351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61" name="Rectangle 741"/>
          <p:cNvSpPr>
            <a:spLocks noChangeArrowheads="1"/>
          </p:cNvSpPr>
          <p:nvPr/>
        </p:nvSpPr>
        <p:spPr bwMode="auto">
          <a:xfrm>
            <a:off x="5873750" y="2135188"/>
            <a:ext cx="38735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1.35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62" name="Rectangle 742"/>
          <p:cNvSpPr>
            <a:spLocks noChangeArrowheads="1"/>
          </p:cNvSpPr>
          <p:nvPr/>
        </p:nvSpPr>
        <p:spPr bwMode="auto">
          <a:xfrm>
            <a:off x="4449763" y="2078038"/>
            <a:ext cx="9652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63" name="Rectangle 743"/>
          <p:cNvSpPr>
            <a:spLocks noChangeArrowheads="1"/>
          </p:cNvSpPr>
          <p:nvPr/>
        </p:nvSpPr>
        <p:spPr bwMode="auto">
          <a:xfrm>
            <a:off x="4668838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1.70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64" name="Rectangle 744"/>
          <p:cNvSpPr>
            <a:spLocks noChangeArrowheads="1"/>
          </p:cNvSpPr>
          <p:nvPr/>
        </p:nvSpPr>
        <p:spPr bwMode="auto">
          <a:xfrm>
            <a:off x="4852988" y="21351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65" name="Rectangle 745"/>
          <p:cNvSpPr>
            <a:spLocks noChangeArrowheads="1"/>
          </p:cNvSpPr>
          <p:nvPr/>
        </p:nvSpPr>
        <p:spPr bwMode="auto">
          <a:xfrm>
            <a:off x="4908550" y="2135188"/>
            <a:ext cx="31739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1.28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66" name="Rectangle 746"/>
          <p:cNvSpPr>
            <a:spLocks noChangeArrowheads="1"/>
          </p:cNvSpPr>
          <p:nvPr/>
        </p:nvSpPr>
        <p:spPr bwMode="auto">
          <a:xfrm>
            <a:off x="3446463" y="2078038"/>
            <a:ext cx="10033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67" name="Rectangle 747"/>
          <p:cNvSpPr>
            <a:spLocks noChangeArrowheads="1"/>
          </p:cNvSpPr>
          <p:nvPr/>
        </p:nvSpPr>
        <p:spPr bwMode="auto">
          <a:xfrm>
            <a:off x="3736975" y="213518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1.06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68" name="Rectangle 748"/>
          <p:cNvSpPr>
            <a:spLocks noChangeArrowheads="1"/>
          </p:cNvSpPr>
          <p:nvPr/>
        </p:nvSpPr>
        <p:spPr bwMode="auto">
          <a:xfrm>
            <a:off x="3921125" y="213518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69" name="Rectangle 749"/>
          <p:cNvSpPr>
            <a:spLocks noChangeArrowheads="1"/>
          </p:cNvSpPr>
          <p:nvPr/>
        </p:nvSpPr>
        <p:spPr bwMode="auto">
          <a:xfrm>
            <a:off x="3978275" y="2135188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1.42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70" name="Rectangle 750"/>
          <p:cNvSpPr>
            <a:spLocks noChangeArrowheads="1"/>
          </p:cNvSpPr>
          <p:nvPr/>
        </p:nvSpPr>
        <p:spPr bwMode="auto">
          <a:xfrm>
            <a:off x="550863" y="2078038"/>
            <a:ext cx="2895600" cy="214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71" name="Rectangle 751"/>
          <p:cNvSpPr>
            <a:spLocks noChangeArrowheads="1"/>
          </p:cNvSpPr>
          <p:nvPr/>
        </p:nvSpPr>
        <p:spPr bwMode="auto">
          <a:xfrm>
            <a:off x="3227388" y="2125663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72" name="Rectangle 752"/>
          <p:cNvSpPr>
            <a:spLocks noChangeArrowheads="1"/>
          </p:cNvSpPr>
          <p:nvPr/>
        </p:nvSpPr>
        <p:spPr bwMode="auto">
          <a:xfrm>
            <a:off x="7340600" y="1863725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73" name="Rectangle 753"/>
          <p:cNvSpPr>
            <a:spLocks noChangeArrowheads="1"/>
          </p:cNvSpPr>
          <p:nvPr/>
        </p:nvSpPr>
        <p:spPr bwMode="auto">
          <a:xfrm>
            <a:off x="6378575" y="1863725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74" name="Rectangle 754"/>
          <p:cNvSpPr>
            <a:spLocks noChangeArrowheads="1"/>
          </p:cNvSpPr>
          <p:nvPr/>
        </p:nvSpPr>
        <p:spPr bwMode="auto">
          <a:xfrm>
            <a:off x="5414963" y="1863725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75" name="Rectangle 755"/>
          <p:cNvSpPr>
            <a:spLocks noChangeArrowheads="1"/>
          </p:cNvSpPr>
          <p:nvPr/>
        </p:nvSpPr>
        <p:spPr bwMode="auto">
          <a:xfrm>
            <a:off x="4449763" y="1863725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76" name="Rectangle 756"/>
          <p:cNvSpPr>
            <a:spLocks noChangeArrowheads="1"/>
          </p:cNvSpPr>
          <p:nvPr/>
        </p:nvSpPr>
        <p:spPr bwMode="auto">
          <a:xfrm>
            <a:off x="3446463" y="1863725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77" name="Rectangle 757"/>
          <p:cNvSpPr>
            <a:spLocks noChangeArrowheads="1"/>
          </p:cNvSpPr>
          <p:nvPr/>
        </p:nvSpPr>
        <p:spPr bwMode="auto">
          <a:xfrm>
            <a:off x="550863" y="1863725"/>
            <a:ext cx="28956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78" name="Rectangle 758"/>
          <p:cNvSpPr>
            <a:spLocks noChangeArrowheads="1"/>
          </p:cNvSpPr>
          <p:nvPr/>
        </p:nvSpPr>
        <p:spPr bwMode="auto">
          <a:xfrm>
            <a:off x="639763" y="1911350"/>
            <a:ext cx="57066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Fluorescein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79" name="Rectangle 759"/>
          <p:cNvSpPr>
            <a:spLocks noChangeArrowheads="1"/>
          </p:cNvSpPr>
          <p:nvPr/>
        </p:nvSpPr>
        <p:spPr bwMode="auto">
          <a:xfrm>
            <a:off x="1235075" y="1911350"/>
            <a:ext cx="97472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Staining (scores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80" name="Rectangle 760"/>
          <p:cNvSpPr>
            <a:spLocks noChangeArrowheads="1"/>
          </p:cNvSpPr>
          <p:nvPr/>
        </p:nvSpPr>
        <p:spPr bwMode="auto">
          <a:xfrm>
            <a:off x="1976438" y="1911350"/>
            <a:ext cx="384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)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81" name="Rectangle 761"/>
          <p:cNvSpPr>
            <a:spLocks noChangeArrowheads="1"/>
          </p:cNvSpPr>
          <p:nvPr/>
        </p:nvSpPr>
        <p:spPr bwMode="auto">
          <a:xfrm>
            <a:off x="7340600" y="1649413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82" name="Rectangle 762"/>
          <p:cNvSpPr>
            <a:spLocks noChangeArrowheads="1"/>
          </p:cNvSpPr>
          <p:nvPr/>
        </p:nvSpPr>
        <p:spPr bwMode="auto">
          <a:xfrm>
            <a:off x="7775575" y="1708150"/>
            <a:ext cx="25968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  0.01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83" name="Rectangle 763"/>
          <p:cNvSpPr>
            <a:spLocks noChangeArrowheads="1"/>
          </p:cNvSpPr>
          <p:nvPr/>
        </p:nvSpPr>
        <p:spPr bwMode="auto">
          <a:xfrm>
            <a:off x="8047038" y="1708150"/>
            <a:ext cx="7213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ψ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84" name="Rectangle 764"/>
          <p:cNvSpPr>
            <a:spLocks noChangeArrowheads="1"/>
          </p:cNvSpPr>
          <p:nvPr/>
        </p:nvSpPr>
        <p:spPr bwMode="auto">
          <a:xfrm>
            <a:off x="6378575" y="1649413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85" name="Rectangle 765"/>
          <p:cNvSpPr>
            <a:spLocks noChangeArrowheads="1"/>
          </p:cNvSpPr>
          <p:nvPr/>
        </p:nvSpPr>
        <p:spPr bwMode="auto">
          <a:xfrm>
            <a:off x="6597650" y="1708150"/>
            <a:ext cx="436563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     0.03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86" name="Rectangle 766"/>
          <p:cNvSpPr>
            <a:spLocks noChangeArrowheads="1"/>
          </p:cNvSpPr>
          <p:nvPr/>
        </p:nvSpPr>
        <p:spPr bwMode="auto">
          <a:xfrm>
            <a:off x="6992938" y="1708150"/>
            <a:ext cx="7213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ψ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87" name="Rectangle 767"/>
          <p:cNvSpPr>
            <a:spLocks noChangeArrowheads="1"/>
          </p:cNvSpPr>
          <p:nvPr/>
        </p:nvSpPr>
        <p:spPr bwMode="auto">
          <a:xfrm>
            <a:off x="5414963" y="1649413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88" name="Rectangle 768"/>
          <p:cNvSpPr>
            <a:spLocks noChangeArrowheads="1"/>
          </p:cNvSpPr>
          <p:nvPr/>
        </p:nvSpPr>
        <p:spPr bwMode="auto">
          <a:xfrm>
            <a:off x="5829300" y="17081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0.75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89" name="Rectangle 769"/>
          <p:cNvSpPr>
            <a:spLocks noChangeArrowheads="1"/>
          </p:cNvSpPr>
          <p:nvPr/>
        </p:nvSpPr>
        <p:spPr bwMode="auto">
          <a:xfrm>
            <a:off x="4449763" y="1649413"/>
            <a:ext cx="9652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90" name="Rectangle 770"/>
          <p:cNvSpPr>
            <a:spLocks noChangeArrowheads="1"/>
          </p:cNvSpPr>
          <p:nvPr/>
        </p:nvSpPr>
        <p:spPr bwMode="auto">
          <a:xfrm>
            <a:off x="4865688" y="1708150"/>
            <a:ext cx="26987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0.54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91" name="Rectangle 771"/>
          <p:cNvSpPr>
            <a:spLocks noChangeArrowheads="1"/>
          </p:cNvSpPr>
          <p:nvPr/>
        </p:nvSpPr>
        <p:spPr bwMode="auto">
          <a:xfrm>
            <a:off x="3446463" y="1649413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92" name="Rectangle 772"/>
          <p:cNvSpPr>
            <a:spLocks noChangeArrowheads="1"/>
          </p:cNvSpPr>
          <p:nvPr/>
        </p:nvSpPr>
        <p:spPr bwMode="auto">
          <a:xfrm>
            <a:off x="3881438" y="17081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0.41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93" name="Rectangle 773"/>
          <p:cNvSpPr>
            <a:spLocks noChangeArrowheads="1"/>
          </p:cNvSpPr>
          <p:nvPr/>
        </p:nvSpPr>
        <p:spPr bwMode="auto">
          <a:xfrm>
            <a:off x="550863" y="1649413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94" name="Rectangle 774"/>
          <p:cNvSpPr>
            <a:spLocks noChangeArrowheads="1"/>
          </p:cNvSpPr>
          <p:nvPr/>
        </p:nvSpPr>
        <p:spPr bwMode="auto">
          <a:xfrm>
            <a:off x="3011488" y="1698625"/>
            <a:ext cx="35586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 i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 value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95" name="Rectangle 775"/>
          <p:cNvSpPr>
            <a:spLocks noChangeArrowheads="1"/>
          </p:cNvSpPr>
          <p:nvPr/>
        </p:nvSpPr>
        <p:spPr bwMode="auto">
          <a:xfrm>
            <a:off x="7340600" y="1433513"/>
            <a:ext cx="1243013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96" name="Rectangle 776"/>
          <p:cNvSpPr>
            <a:spLocks noChangeArrowheads="1"/>
          </p:cNvSpPr>
          <p:nvPr/>
        </p:nvSpPr>
        <p:spPr bwMode="auto">
          <a:xfrm>
            <a:off x="7742238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7.18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97" name="Rectangle 777"/>
          <p:cNvSpPr>
            <a:spLocks noChangeArrowheads="1"/>
          </p:cNvSpPr>
          <p:nvPr/>
        </p:nvSpPr>
        <p:spPr bwMode="auto">
          <a:xfrm>
            <a:off x="7924800" y="14922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98" name="Rectangle 778"/>
          <p:cNvSpPr>
            <a:spLocks noChangeArrowheads="1"/>
          </p:cNvSpPr>
          <p:nvPr/>
        </p:nvSpPr>
        <p:spPr bwMode="auto">
          <a:xfrm>
            <a:off x="7981950" y="1492250"/>
            <a:ext cx="31750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3.36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99" name="Rectangle 779"/>
          <p:cNvSpPr>
            <a:spLocks noChangeArrowheads="1"/>
          </p:cNvSpPr>
          <p:nvPr/>
        </p:nvSpPr>
        <p:spPr bwMode="auto">
          <a:xfrm>
            <a:off x="6378575" y="1433513"/>
            <a:ext cx="962025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00" name="Rectangle 780"/>
          <p:cNvSpPr>
            <a:spLocks noChangeArrowheads="1"/>
          </p:cNvSpPr>
          <p:nvPr/>
        </p:nvSpPr>
        <p:spPr bwMode="auto">
          <a:xfrm>
            <a:off x="6646863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6.82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01" name="Rectangle 781"/>
          <p:cNvSpPr>
            <a:spLocks noChangeArrowheads="1"/>
          </p:cNvSpPr>
          <p:nvPr/>
        </p:nvSpPr>
        <p:spPr bwMode="auto">
          <a:xfrm>
            <a:off x="6831013" y="14922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02" name="Rectangle 782"/>
          <p:cNvSpPr>
            <a:spLocks noChangeArrowheads="1"/>
          </p:cNvSpPr>
          <p:nvPr/>
        </p:nvSpPr>
        <p:spPr bwMode="auto">
          <a:xfrm>
            <a:off x="6886575" y="1492250"/>
            <a:ext cx="42862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3.83</a:t>
            </a:r>
            <a:r>
              <a:rPr lang="en-US" altLang="zh-TW" sz="90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*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03" name="Rectangle 783"/>
          <p:cNvSpPr>
            <a:spLocks noChangeArrowheads="1"/>
          </p:cNvSpPr>
          <p:nvPr/>
        </p:nvSpPr>
        <p:spPr bwMode="auto">
          <a:xfrm>
            <a:off x="5414963" y="1433513"/>
            <a:ext cx="963612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04" name="Rectangle 784"/>
          <p:cNvSpPr>
            <a:spLocks noChangeArrowheads="1"/>
          </p:cNvSpPr>
          <p:nvPr/>
        </p:nvSpPr>
        <p:spPr bwMode="auto">
          <a:xfrm>
            <a:off x="5653088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7.11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05" name="Rectangle 785"/>
          <p:cNvSpPr>
            <a:spLocks noChangeArrowheads="1"/>
          </p:cNvSpPr>
          <p:nvPr/>
        </p:nvSpPr>
        <p:spPr bwMode="auto">
          <a:xfrm>
            <a:off x="5837238" y="14922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06" name="Rectangle 786"/>
          <p:cNvSpPr>
            <a:spLocks noChangeArrowheads="1"/>
          </p:cNvSpPr>
          <p:nvPr/>
        </p:nvSpPr>
        <p:spPr bwMode="auto">
          <a:xfrm>
            <a:off x="5894388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3.43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07" name="Rectangle 787"/>
          <p:cNvSpPr>
            <a:spLocks noChangeArrowheads="1"/>
          </p:cNvSpPr>
          <p:nvPr/>
        </p:nvSpPr>
        <p:spPr bwMode="auto">
          <a:xfrm>
            <a:off x="4449763" y="1433513"/>
            <a:ext cx="9652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08" name="Rectangle 788"/>
          <p:cNvSpPr>
            <a:spLocks noChangeArrowheads="1"/>
          </p:cNvSpPr>
          <p:nvPr/>
        </p:nvSpPr>
        <p:spPr bwMode="auto">
          <a:xfrm>
            <a:off x="4689475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7.40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09" name="Rectangle 789"/>
          <p:cNvSpPr>
            <a:spLocks noChangeArrowheads="1"/>
          </p:cNvSpPr>
          <p:nvPr/>
        </p:nvSpPr>
        <p:spPr bwMode="auto">
          <a:xfrm>
            <a:off x="4873625" y="14922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10" name="Rectangle 790"/>
          <p:cNvSpPr>
            <a:spLocks noChangeArrowheads="1"/>
          </p:cNvSpPr>
          <p:nvPr/>
        </p:nvSpPr>
        <p:spPr bwMode="auto">
          <a:xfrm>
            <a:off x="4930775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4.09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11" name="Rectangle 791"/>
          <p:cNvSpPr>
            <a:spLocks noChangeArrowheads="1"/>
          </p:cNvSpPr>
          <p:nvPr/>
        </p:nvSpPr>
        <p:spPr bwMode="auto">
          <a:xfrm>
            <a:off x="3446463" y="1433513"/>
            <a:ext cx="1003300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12" name="Rectangle 792"/>
          <p:cNvSpPr>
            <a:spLocks noChangeArrowheads="1"/>
          </p:cNvSpPr>
          <p:nvPr/>
        </p:nvSpPr>
        <p:spPr bwMode="auto">
          <a:xfrm>
            <a:off x="3736975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7.79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13" name="Rectangle 793"/>
          <p:cNvSpPr>
            <a:spLocks noChangeArrowheads="1"/>
          </p:cNvSpPr>
          <p:nvPr/>
        </p:nvSpPr>
        <p:spPr bwMode="auto">
          <a:xfrm>
            <a:off x="3921125" y="1492250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14" name="Rectangle 794"/>
          <p:cNvSpPr>
            <a:spLocks noChangeArrowheads="1"/>
          </p:cNvSpPr>
          <p:nvPr/>
        </p:nvSpPr>
        <p:spPr bwMode="auto">
          <a:xfrm>
            <a:off x="3978275" y="1492250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3.98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16" name="Rectangle 796"/>
          <p:cNvSpPr>
            <a:spLocks noChangeArrowheads="1"/>
          </p:cNvSpPr>
          <p:nvPr/>
        </p:nvSpPr>
        <p:spPr bwMode="auto">
          <a:xfrm>
            <a:off x="3163888" y="1484313"/>
            <a:ext cx="1987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17" name="Rectangle 797"/>
          <p:cNvSpPr>
            <a:spLocks noChangeArrowheads="1"/>
          </p:cNvSpPr>
          <p:nvPr/>
        </p:nvSpPr>
        <p:spPr bwMode="auto">
          <a:xfrm>
            <a:off x="7340600" y="1219200"/>
            <a:ext cx="1243013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18" name="Rectangle 798"/>
          <p:cNvSpPr>
            <a:spLocks noChangeArrowheads="1"/>
          </p:cNvSpPr>
          <p:nvPr/>
        </p:nvSpPr>
        <p:spPr bwMode="auto">
          <a:xfrm>
            <a:off x="7750175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9.19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19" name="Rectangle 799"/>
          <p:cNvSpPr>
            <a:spLocks noChangeArrowheads="1"/>
          </p:cNvSpPr>
          <p:nvPr/>
        </p:nvSpPr>
        <p:spPr bwMode="auto">
          <a:xfrm>
            <a:off x="7934325" y="12779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20" name="Rectangle 800"/>
          <p:cNvSpPr>
            <a:spLocks noChangeArrowheads="1"/>
          </p:cNvSpPr>
          <p:nvPr/>
        </p:nvSpPr>
        <p:spPr bwMode="auto">
          <a:xfrm>
            <a:off x="7989888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4.38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21" name="Rectangle 801"/>
          <p:cNvSpPr>
            <a:spLocks noChangeArrowheads="1"/>
          </p:cNvSpPr>
          <p:nvPr/>
        </p:nvSpPr>
        <p:spPr bwMode="auto">
          <a:xfrm>
            <a:off x="6378575" y="1219200"/>
            <a:ext cx="962025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22" name="Rectangle 802"/>
          <p:cNvSpPr>
            <a:spLocks noChangeArrowheads="1"/>
          </p:cNvSpPr>
          <p:nvPr/>
        </p:nvSpPr>
        <p:spPr bwMode="auto">
          <a:xfrm>
            <a:off x="6648450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8.82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23" name="Rectangle 803"/>
          <p:cNvSpPr>
            <a:spLocks noChangeArrowheads="1"/>
          </p:cNvSpPr>
          <p:nvPr/>
        </p:nvSpPr>
        <p:spPr bwMode="auto">
          <a:xfrm>
            <a:off x="6832600" y="12779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24" name="Rectangle 804"/>
          <p:cNvSpPr>
            <a:spLocks noChangeArrowheads="1"/>
          </p:cNvSpPr>
          <p:nvPr/>
        </p:nvSpPr>
        <p:spPr bwMode="auto">
          <a:xfrm>
            <a:off x="6888163" y="1277938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4.65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25" name="Rectangle 805"/>
          <p:cNvSpPr>
            <a:spLocks noChangeArrowheads="1"/>
          </p:cNvSpPr>
          <p:nvPr/>
        </p:nvSpPr>
        <p:spPr bwMode="auto">
          <a:xfrm>
            <a:off x="5414963" y="1219200"/>
            <a:ext cx="963612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26" name="Rectangle 806"/>
          <p:cNvSpPr>
            <a:spLocks noChangeArrowheads="1"/>
          </p:cNvSpPr>
          <p:nvPr/>
        </p:nvSpPr>
        <p:spPr bwMode="auto">
          <a:xfrm>
            <a:off x="5657850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6.88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27" name="Rectangle 807"/>
          <p:cNvSpPr>
            <a:spLocks noChangeArrowheads="1"/>
          </p:cNvSpPr>
          <p:nvPr/>
        </p:nvSpPr>
        <p:spPr bwMode="auto">
          <a:xfrm>
            <a:off x="5842000" y="12779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28" name="Rectangle 808"/>
          <p:cNvSpPr>
            <a:spLocks noChangeArrowheads="1"/>
          </p:cNvSpPr>
          <p:nvPr/>
        </p:nvSpPr>
        <p:spPr bwMode="auto">
          <a:xfrm>
            <a:off x="5899150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366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29" name="Rectangle 809"/>
          <p:cNvSpPr>
            <a:spLocks noChangeArrowheads="1"/>
          </p:cNvSpPr>
          <p:nvPr/>
        </p:nvSpPr>
        <p:spPr bwMode="auto">
          <a:xfrm>
            <a:off x="4449763" y="1219200"/>
            <a:ext cx="9652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30" name="Rectangle 810"/>
          <p:cNvSpPr>
            <a:spLocks noChangeArrowheads="1"/>
          </p:cNvSpPr>
          <p:nvPr/>
        </p:nvSpPr>
        <p:spPr bwMode="auto">
          <a:xfrm>
            <a:off x="4694238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6.94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31" name="Rectangle 811"/>
          <p:cNvSpPr>
            <a:spLocks noChangeArrowheads="1"/>
          </p:cNvSpPr>
          <p:nvPr/>
        </p:nvSpPr>
        <p:spPr bwMode="auto">
          <a:xfrm>
            <a:off x="4878388" y="12779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32" name="Rectangle 812"/>
          <p:cNvSpPr>
            <a:spLocks noChangeArrowheads="1"/>
          </p:cNvSpPr>
          <p:nvPr/>
        </p:nvSpPr>
        <p:spPr bwMode="auto">
          <a:xfrm>
            <a:off x="4935538" y="1277938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2.82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33" name="Rectangle 813"/>
          <p:cNvSpPr>
            <a:spLocks noChangeArrowheads="1"/>
          </p:cNvSpPr>
          <p:nvPr/>
        </p:nvSpPr>
        <p:spPr bwMode="auto">
          <a:xfrm>
            <a:off x="3446463" y="1219200"/>
            <a:ext cx="1003300" cy="2143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34" name="Rectangle 814"/>
          <p:cNvSpPr>
            <a:spLocks noChangeArrowheads="1"/>
          </p:cNvSpPr>
          <p:nvPr/>
        </p:nvSpPr>
        <p:spPr bwMode="auto">
          <a:xfrm>
            <a:off x="3736975" y="1277938"/>
            <a:ext cx="20197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8.91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35" name="Rectangle 815"/>
          <p:cNvSpPr>
            <a:spLocks noChangeArrowheads="1"/>
          </p:cNvSpPr>
          <p:nvPr/>
        </p:nvSpPr>
        <p:spPr bwMode="auto">
          <a:xfrm>
            <a:off x="3921125" y="1277938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36" name="Rectangle 816"/>
          <p:cNvSpPr>
            <a:spLocks noChangeArrowheads="1"/>
          </p:cNvSpPr>
          <p:nvPr/>
        </p:nvSpPr>
        <p:spPr bwMode="auto">
          <a:xfrm>
            <a:off x="3978275" y="1277938"/>
            <a:ext cx="23083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8.07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38" name="Rectangle 818"/>
          <p:cNvSpPr>
            <a:spLocks noChangeArrowheads="1"/>
          </p:cNvSpPr>
          <p:nvPr/>
        </p:nvSpPr>
        <p:spPr bwMode="auto">
          <a:xfrm>
            <a:off x="3227388" y="1268413"/>
            <a:ext cx="13465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FS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39" name="Rectangle 819"/>
          <p:cNvSpPr>
            <a:spLocks noChangeArrowheads="1"/>
          </p:cNvSpPr>
          <p:nvPr/>
        </p:nvSpPr>
        <p:spPr bwMode="auto">
          <a:xfrm>
            <a:off x="7340600" y="1004888"/>
            <a:ext cx="1243013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40" name="Rectangle 820"/>
          <p:cNvSpPr>
            <a:spLocks noChangeArrowheads="1"/>
          </p:cNvSpPr>
          <p:nvPr/>
        </p:nvSpPr>
        <p:spPr bwMode="auto">
          <a:xfrm>
            <a:off x="6378575" y="1004888"/>
            <a:ext cx="962025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41" name="Rectangle 821"/>
          <p:cNvSpPr>
            <a:spLocks noChangeArrowheads="1"/>
          </p:cNvSpPr>
          <p:nvPr/>
        </p:nvSpPr>
        <p:spPr bwMode="auto">
          <a:xfrm>
            <a:off x="5414963" y="1004888"/>
            <a:ext cx="963612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42" name="Rectangle 822"/>
          <p:cNvSpPr>
            <a:spLocks noChangeArrowheads="1"/>
          </p:cNvSpPr>
          <p:nvPr/>
        </p:nvSpPr>
        <p:spPr bwMode="auto">
          <a:xfrm>
            <a:off x="4449763" y="1004888"/>
            <a:ext cx="9652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43" name="Rectangle 823"/>
          <p:cNvSpPr>
            <a:spLocks noChangeArrowheads="1"/>
          </p:cNvSpPr>
          <p:nvPr/>
        </p:nvSpPr>
        <p:spPr bwMode="auto">
          <a:xfrm>
            <a:off x="3446463" y="1004888"/>
            <a:ext cx="10033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44" name="Rectangle 824"/>
          <p:cNvSpPr>
            <a:spLocks noChangeArrowheads="1"/>
          </p:cNvSpPr>
          <p:nvPr/>
        </p:nvSpPr>
        <p:spPr bwMode="auto">
          <a:xfrm>
            <a:off x="550863" y="1004888"/>
            <a:ext cx="2895600" cy="214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45" name="Rectangle 825"/>
          <p:cNvSpPr>
            <a:spLocks noChangeArrowheads="1"/>
          </p:cNvSpPr>
          <p:nvPr/>
        </p:nvSpPr>
        <p:spPr bwMode="auto">
          <a:xfrm>
            <a:off x="639763" y="1054100"/>
            <a:ext cx="149399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Tear Breakup Time (seconds) 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46" name="Rectangle 826"/>
          <p:cNvSpPr>
            <a:spLocks noChangeArrowheads="1"/>
          </p:cNvSpPr>
          <p:nvPr/>
        </p:nvSpPr>
        <p:spPr bwMode="auto">
          <a:xfrm>
            <a:off x="7340600" y="790575"/>
            <a:ext cx="1243013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47" name="Rectangle 827"/>
          <p:cNvSpPr>
            <a:spLocks noChangeArrowheads="1"/>
          </p:cNvSpPr>
          <p:nvPr/>
        </p:nvSpPr>
        <p:spPr bwMode="auto">
          <a:xfrm>
            <a:off x="7739063" y="839788"/>
            <a:ext cx="46487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6 Months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48" name="Rectangle 828"/>
          <p:cNvSpPr>
            <a:spLocks noChangeArrowheads="1"/>
          </p:cNvSpPr>
          <p:nvPr/>
        </p:nvSpPr>
        <p:spPr bwMode="auto">
          <a:xfrm>
            <a:off x="6378575" y="790575"/>
            <a:ext cx="962025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49" name="Rectangle 829"/>
          <p:cNvSpPr>
            <a:spLocks noChangeArrowheads="1"/>
          </p:cNvSpPr>
          <p:nvPr/>
        </p:nvSpPr>
        <p:spPr bwMode="auto">
          <a:xfrm>
            <a:off x="6635750" y="839788"/>
            <a:ext cx="46487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3 Months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50" name="Rectangle 830"/>
          <p:cNvSpPr>
            <a:spLocks noChangeArrowheads="1"/>
          </p:cNvSpPr>
          <p:nvPr/>
        </p:nvSpPr>
        <p:spPr bwMode="auto">
          <a:xfrm>
            <a:off x="5414963" y="790575"/>
            <a:ext cx="963612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51" name="Rectangle 831"/>
          <p:cNvSpPr>
            <a:spLocks noChangeArrowheads="1"/>
          </p:cNvSpPr>
          <p:nvPr/>
        </p:nvSpPr>
        <p:spPr bwMode="auto">
          <a:xfrm>
            <a:off x="5694363" y="839788"/>
            <a:ext cx="41998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 Month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52" name="Rectangle 832"/>
          <p:cNvSpPr>
            <a:spLocks noChangeArrowheads="1"/>
          </p:cNvSpPr>
          <p:nvPr/>
        </p:nvSpPr>
        <p:spPr bwMode="auto">
          <a:xfrm>
            <a:off x="4449763" y="790575"/>
            <a:ext cx="9652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53" name="Rectangle 833"/>
          <p:cNvSpPr>
            <a:spLocks noChangeArrowheads="1"/>
          </p:cNvSpPr>
          <p:nvPr/>
        </p:nvSpPr>
        <p:spPr bwMode="auto">
          <a:xfrm>
            <a:off x="4756150" y="839788"/>
            <a:ext cx="36869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1 Week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54" name="Rectangle 834"/>
          <p:cNvSpPr>
            <a:spLocks noChangeArrowheads="1"/>
          </p:cNvSpPr>
          <p:nvPr/>
        </p:nvSpPr>
        <p:spPr bwMode="auto">
          <a:xfrm>
            <a:off x="3446463" y="790575"/>
            <a:ext cx="10033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55" name="Rectangle 835"/>
          <p:cNvSpPr>
            <a:spLocks noChangeArrowheads="1"/>
          </p:cNvSpPr>
          <p:nvPr/>
        </p:nvSpPr>
        <p:spPr bwMode="auto">
          <a:xfrm>
            <a:off x="3643313" y="839788"/>
            <a:ext cx="63478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Preoperative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56" name="Rectangle 836"/>
          <p:cNvSpPr>
            <a:spLocks noChangeArrowheads="1"/>
          </p:cNvSpPr>
          <p:nvPr/>
        </p:nvSpPr>
        <p:spPr bwMode="auto">
          <a:xfrm>
            <a:off x="550863" y="790575"/>
            <a:ext cx="2895600" cy="214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57" name="Rectangle 837"/>
          <p:cNvSpPr>
            <a:spLocks noChangeArrowheads="1"/>
          </p:cNvSpPr>
          <p:nvPr/>
        </p:nvSpPr>
        <p:spPr bwMode="auto">
          <a:xfrm>
            <a:off x="7340600" y="574675"/>
            <a:ext cx="1243013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58" name="Rectangle 838"/>
          <p:cNvSpPr>
            <a:spLocks noChangeArrowheads="1"/>
          </p:cNvSpPr>
          <p:nvPr/>
        </p:nvSpPr>
        <p:spPr bwMode="auto">
          <a:xfrm>
            <a:off x="6378575" y="574675"/>
            <a:ext cx="962025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59" name="Rectangle 839"/>
          <p:cNvSpPr>
            <a:spLocks noChangeArrowheads="1"/>
          </p:cNvSpPr>
          <p:nvPr/>
        </p:nvSpPr>
        <p:spPr bwMode="auto">
          <a:xfrm>
            <a:off x="5414963" y="574675"/>
            <a:ext cx="963612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60" name="Rectangle 840"/>
          <p:cNvSpPr>
            <a:spLocks noChangeArrowheads="1"/>
          </p:cNvSpPr>
          <p:nvPr/>
        </p:nvSpPr>
        <p:spPr bwMode="auto">
          <a:xfrm>
            <a:off x="5686425" y="633413"/>
            <a:ext cx="28212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Mean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61" name="Rectangle 841"/>
          <p:cNvSpPr>
            <a:spLocks noChangeArrowheads="1"/>
          </p:cNvSpPr>
          <p:nvPr/>
        </p:nvSpPr>
        <p:spPr bwMode="auto">
          <a:xfrm>
            <a:off x="5978525" y="633413"/>
            <a:ext cx="5770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±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62" name="Rectangle 842"/>
          <p:cNvSpPr>
            <a:spLocks noChangeArrowheads="1"/>
          </p:cNvSpPr>
          <p:nvPr/>
        </p:nvSpPr>
        <p:spPr bwMode="auto">
          <a:xfrm>
            <a:off x="6046788" y="633413"/>
            <a:ext cx="14747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TW" sz="900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SD</a:t>
            </a:r>
            <a:endParaRPr lang="en-US" altLang="zh-TW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963" name="Rectangle 843"/>
          <p:cNvSpPr>
            <a:spLocks noChangeArrowheads="1"/>
          </p:cNvSpPr>
          <p:nvPr/>
        </p:nvSpPr>
        <p:spPr bwMode="auto">
          <a:xfrm>
            <a:off x="4449763" y="574675"/>
            <a:ext cx="9652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64" name="Rectangle 844"/>
          <p:cNvSpPr>
            <a:spLocks noChangeArrowheads="1"/>
          </p:cNvSpPr>
          <p:nvPr/>
        </p:nvSpPr>
        <p:spPr bwMode="auto">
          <a:xfrm>
            <a:off x="3446463" y="574675"/>
            <a:ext cx="10033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65" name="Rectangle 845"/>
          <p:cNvSpPr>
            <a:spLocks noChangeArrowheads="1"/>
          </p:cNvSpPr>
          <p:nvPr/>
        </p:nvSpPr>
        <p:spPr bwMode="auto">
          <a:xfrm>
            <a:off x="550863" y="574675"/>
            <a:ext cx="28956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66" name="Line 846"/>
          <p:cNvSpPr>
            <a:spLocks noChangeShapeType="1"/>
          </p:cNvSpPr>
          <p:nvPr/>
        </p:nvSpPr>
        <p:spPr bwMode="auto">
          <a:xfrm>
            <a:off x="550863" y="574675"/>
            <a:ext cx="8032750" cy="1588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67" name="Line 847"/>
          <p:cNvSpPr>
            <a:spLocks noChangeShapeType="1"/>
          </p:cNvSpPr>
          <p:nvPr/>
        </p:nvSpPr>
        <p:spPr bwMode="auto">
          <a:xfrm>
            <a:off x="550863" y="1004888"/>
            <a:ext cx="8032750" cy="158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68" name="Line 848"/>
          <p:cNvSpPr>
            <a:spLocks noChangeShapeType="1"/>
          </p:cNvSpPr>
          <p:nvPr/>
        </p:nvSpPr>
        <p:spPr bwMode="auto">
          <a:xfrm>
            <a:off x="3446463" y="790575"/>
            <a:ext cx="513715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69" name="Line 849"/>
          <p:cNvSpPr>
            <a:spLocks noChangeShapeType="1"/>
          </p:cNvSpPr>
          <p:nvPr/>
        </p:nvSpPr>
        <p:spPr bwMode="auto">
          <a:xfrm>
            <a:off x="550863" y="1863725"/>
            <a:ext cx="8032750" cy="1588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70" name="Line 850"/>
          <p:cNvSpPr>
            <a:spLocks noChangeShapeType="1"/>
          </p:cNvSpPr>
          <p:nvPr/>
        </p:nvSpPr>
        <p:spPr bwMode="auto">
          <a:xfrm>
            <a:off x="550863" y="2722563"/>
            <a:ext cx="8032750" cy="158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71" name="Line 851"/>
          <p:cNvSpPr>
            <a:spLocks noChangeShapeType="1"/>
          </p:cNvSpPr>
          <p:nvPr/>
        </p:nvSpPr>
        <p:spPr bwMode="auto">
          <a:xfrm>
            <a:off x="550863" y="3581400"/>
            <a:ext cx="8032750" cy="1588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72" name="Line 852"/>
          <p:cNvSpPr>
            <a:spLocks noChangeShapeType="1"/>
          </p:cNvSpPr>
          <p:nvPr/>
        </p:nvSpPr>
        <p:spPr bwMode="auto">
          <a:xfrm>
            <a:off x="550863" y="4440238"/>
            <a:ext cx="8032750" cy="158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73" name="Line 853"/>
          <p:cNvSpPr>
            <a:spLocks noChangeShapeType="1"/>
          </p:cNvSpPr>
          <p:nvPr/>
        </p:nvSpPr>
        <p:spPr bwMode="auto">
          <a:xfrm>
            <a:off x="550863" y="5300663"/>
            <a:ext cx="8032750" cy="158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74" name="Line 854"/>
          <p:cNvSpPr>
            <a:spLocks noChangeShapeType="1"/>
          </p:cNvSpPr>
          <p:nvPr/>
        </p:nvSpPr>
        <p:spPr bwMode="auto">
          <a:xfrm>
            <a:off x="550863" y="6200775"/>
            <a:ext cx="8032750" cy="1588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76" name="Text Box 856"/>
          <p:cNvSpPr txBox="1">
            <a:spLocks noChangeArrowheads="1"/>
          </p:cNvSpPr>
          <p:nvPr/>
        </p:nvSpPr>
        <p:spPr bwMode="auto">
          <a:xfrm>
            <a:off x="468313" y="188913"/>
            <a:ext cx="783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b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Table 3. The statistical analyses of post-LASIK dry eye-associated parameters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14313"/>
            <a:ext cx="6400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Conclusion(1)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000125"/>
            <a:ext cx="7772400" cy="540067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TW" sz="2400" smtClean="0"/>
              <a:t>Different </a:t>
            </a:r>
            <a:r>
              <a:rPr lang="en-US" altLang="zh-TW" sz="2400" smtClean="0">
                <a:solidFill>
                  <a:srgbClr val="FFFF00"/>
                </a:solidFill>
              </a:rPr>
              <a:t>hinge locations </a:t>
            </a:r>
            <a:r>
              <a:rPr lang="en-US" altLang="zh-TW" sz="2400" smtClean="0"/>
              <a:t>have </a:t>
            </a:r>
            <a:r>
              <a:rPr lang="en-US" altLang="zh-TW" sz="2400" smtClean="0">
                <a:solidFill>
                  <a:srgbClr val="FFFF00"/>
                </a:solidFill>
              </a:rPr>
              <a:t>no effects </a:t>
            </a:r>
            <a:r>
              <a:rPr lang="en-US" altLang="zh-TW" sz="2400" smtClean="0"/>
              <a:t>on dry eye parameters measured in both groups.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en-US" altLang="zh-TW" sz="240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TW" sz="2400" b="1" i="1" u="sng" smtClean="0">
                <a:solidFill>
                  <a:srgbClr val="FF0000"/>
                </a:solidFill>
              </a:rPr>
              <a:t>Basic Schirmer</a:t>
            </a:r>
            <a:r>
              <a:rPr lang="en-US" altLang="zh-TW" sz="2400" b="1" i="1" u="sng" smtClean="0">
                <a:solidFill>
                  <a:srgbClr val="FF0000"/>
                </a:solidFill>
                <a:latin typeface="Tahoma" pitchFamily="34" charset="0"/>
              </a:rPr>
              <a:t>’</a:t>
            </a:r>
            <a:r>
              <a:rPr lang="en-US" altLang="zh-TW" sz="2400" b="1" i="1" u="sng" smtClean="0">
                <a:solidFill>
                  <a:srgbClr val="FF0000"/>
                </a:solidFill>
              </a:rPr>
              <a:t>s test </a:t>
            </a:r>
            <a:r>
              <a:rPr lang="en-US" altLang="zh-TW" sz="2400" u="sng" smtClean="0"/>
              <a:t>is not a good predictive factor for post-LASIK dry eye syndrome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en-US" altLang="zh-TW" sz="2400" u="sng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TW" sz="2400" u="sng" smtClean="0"/>
              <a:t>The decrease of </a:t>
            </a:r>
            <a:r>
              <a:rPr lang="en-US" altLang="zh-TW" sz="2400" b="1" i="1" u="sng" smtClean="0">
                <a:solidFill>
                  <a:srgbClr val="FF0000"/>
                </a:solidFill>
              </a:rPr>
              <a:t>corneal sensation </a:t>
            </a:r>
            <a:r>
              <a:rPr lang="en-US" altLang="zh-TW" sz="2400" u="sng" smtClean="0">
                <a:solidFill>
                  <a:srgbClr val="FFFF00"/>
                </a:solidFill>
              </a:rPr>
              <a:t>is not significantly different at each time point postoperatively</a:t>
            </a:r>
            <a:r>
              <a:rPr lang="en-US" altLang="zh-TW" sz="2400" u="sng" smtClean="0"/>
              <a:t> between IL and MK groups.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en-US" altLang="zh-TW" sz="2400" u="sng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TW" sz="2400" smtClean="0"/>
              <a:t>Both IL and MK-assisted LASIK procedures </a:t>
            </a:r>
            <a:r>
              <a:rPr lang="en-US" altLang="zh-TW" sz="2400" i="1" u="sng" smtClean="0">
                <a:solidFill>
                  <a:srgbClr val="FFFF00"/>
                </a:solidFill>
              </a:rPr>
              <a:t>increase corneal and conjunctival staining postoperatively</a:t>
            </a:r>
            <a:r>
              <a:rPr lang="en-US" altLang="zh-TW" sz="2400" u="sng" smtClean="0"/>
              <a:t> and </a:t>
            </a:r>
            <a:r>
              <a:rPr lang="en-US" altLang="zh-TW" sz="2400" smtClean="0"/>
              <a:t> </a:t>
            </a:r>
            <a:r>
              <a:rPr lang="en-US" altLang="zh-TW" sz="2400" i="1" u="sng" smtClean="0">
                <a:solidFill>
                  <a:srgbClr val="FFFF00"/>
                </a:solidFill>
              </a:rPr>
              <a:t>reduce TBUT</a:t>
            </a:r>
            <a:r>
              <a:rPr lang="en-US" altLang="zh-TW" sz="2400" i="1" u="sng" smtClean="0"/>
              <a:t> </a:t>
            </a:r>
            <a:r>
              <a:rPr lang="en-US" altLang="zh-TW" sz="2400" i="1" u="sng" smtClean="0">
                <a:solidFill>
                  <a:srgbClr val="FFFF00"/>
                </a:solidFill>
              </a:rPr>
              <a:t>and corneal sensitvity </a:t>
            </a:r>
            <a:r>
              <a:rPr lang="en-US" altLang="zh-TW" sz="2400" smtClean="0"/>
              <a:t>. All of these parameters returned to </a:t>
            </a:r>
            <a:r>
              <a:rPr lang="en-US" altLang="zh-TW" sz="2400" smtClean="0">
                <a:solidFill>
                  <a:srgbClr val="FFFF00"/>
                </a:solidFill>
              </a:rPr>
              <a:t>baseline levels at 6 months postoperatively.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en-US" altLang="zh-TW" sz="240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en-US" altLang="zh-TW" sz="2400" u="sng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en-US" altLang="zh-TW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Conclusion(2)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813" y="1285875"/>
            <a:ext cx="7772400" cy="470852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 startAt="5"/>
              <a:defRPr/>
            </a:pPr>
            <a:r>
              <a:rPr lang="en-US" altLang="zh-TW" sz="2400" dirty="0" smtClean="0">
                <a:solidFill>
                  <a:srgbClr val="FFFF00"/>
                </a:solidFill>
              </a:rPr>
              <a:t>In IL group</a:t>
            </a:r>
            <a:r>
              <a:rPr lang="en-US" altLang="zh-TW" sz="2400" dirty="0" smtClean="0"/>
              <a:t>, </a:t>
            </a:r>
            <a:r>
              <a:rPr lang="en-US" altLang="zh-TW" sz="2400" dirty="0" smtClean="0">
                <a:solidFill>
                  <a:srgbClr val="FFFF00"/>
                </a:solidFill>
              </a:rPr>
              <a:t>the </a:t>
            </a:r>
            <a:r>
              <a:rPr lang="en-US" altLang="zh-TW" sz="2400" b="1" i="1" dirty="0" smtClean="0">
                <a:solidFill>
                  <a:srgbClr val="FF0000"/>
                </a:solidFill>
              </a:rPr>
              <a:t>TBUT</a:t>
            </a:r>
            <a:r>
              <a:rPr lang="en-US" altLang="zh-TW" sz="2400" dirty="0" smtClean="0"/>
              <a:t>, </a:t>
            </a:r>
            <a:r>
              <a:rPr lang="en-US" altLang="zh-TW" sz="2400" b="1" i="1" u="sng" dirty="0" smtClean="0">
                <a:solidFill>
                  <a:srgbClr val="FF0000"/>
                </a:solidFill>
              </a:rPr>
              <a:t>corneal and </a:t>
            </a:r>
            <a:r>
              <a:rPr lang="en-US" altLang="zh-TW" sz="2400" b="1" i="1" u="sng" dirty="0" err="1" smtClean="0">
                <a:solidFill>
                  <a:srgbClr val="FF0000"/>
                </a:solidFill>
              </a:rPr>
              <a:t>conjunctival</a:t>
            </a:r>
            <a:r>
              <a:rPr lang="en-US" altLang="zh-TW" sz="2400" b="1" i="1" u="sng" dirty="0" smtClean="0">
                <a:solidFill>
                  <a:srgbClr val="FF0000"/>
                </a:solidFill>
              </a:rPr>
              <a:t> staining</a:t>
            </a:r>
            <a:r>
              <a:rPr lang="en-US" altLang="zh-TW" sz="2400" b="1" i="1" u="sng" dirty="0" smtClean="0">
                <a:solidFill>
                  <a:srgbClr val="FFFF00"/>
                </a:solidFill>
              </a:rPr>
              <a:t> recovered to baseline levels </a:t>
            </a:r>
            <a:r>
              <a:rPr lang="en-US" altLang="zh-TW" sz="2400" dirty="0" smtClean="0"/>
              <a:t>faster than in MK group. (Objective 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 startAt="5"/>
              <a:defRPr/>
            </a:pPr>
            <a:endParaRPr lang="en-US" altLang="zh-TW" sz="2400" dirty="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 startAt="5"/>
              <a:defRPr/>
            </a:pPr>
            <a:r>
              <a:rPr lang="en-US" altLang="zh-TW" sz="2400" dirty="0" smtClean="0"/>
              <a:t>IL induced </a:t>
            </a:r>
            <a:r>
              <a:rPr lang="en-US" altLang="zh-TW" sz="2400" dirty="0" smtClean="0">
                <a:solidFill>
                  <a:srgbClr val="FFFF00"/>
                </a:solidFill>
              </a:rPr>
              <a:t>more severe subjective dry eye symptoms </a:t>
            </a:r>
            <a:r>
              <a:rPr lang="en-US" altLang="zh-TW" sz="2400" dirty="0" smtClean="0"/>
              <a:t>as evidenced by </a:t>
            </a:r>
            <a:r>
              <a:rPr lang="en-US" altLang="zh-TW" sz="2400" b="1" i="1" dirty="0" smtClean="0">
                <a:solidFill>
                  <a:srgbClr val="FF0000"/>
                </a:solidFill>
              </a:rPr>
              <a:t>OSDI </a:t>
            </a:r>
            <a:r>
              <a:rPr lang="en-US" altLang="zh-TW" sz="2400" dirty="0" smtClean="0"/>
              <a:t>compared to MK at </a:t>
            </a:r>
            <a:r>
              <a:rPr lang="en-US" altLang="zh-TW" sz="2400" u="sng" dirty="0" smtClean="0">
                <a:solidFill>
                  <a:srgbClr val="FFFF00"/>
                </a:solidFill>
              </a:rPr>
              <a:t>1 week and 6 month postoperatively</a:t>
            </a:r>
            <a:r>
              <a:rPr lang="en-US" altLang="zh-TW" sz="2400" dirty="0" smtClean="0"/>
              <a:t>. ( Subjective)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TW" sz="2400" dirty="0" smtClean="0">
                <a:solidFill>
                  <a:schemeClr val="tx2"/>
                </a:solidFill>
              </a:rPr>
              <a:t>       (because of </a:t>
            </a:r>
            <a:r>
              <a:rPr lang="en-US" altLang="zh-TW" sz="2400" dirty="0" smtClean="0">
                <a:solidFill>
                  <a:srgbClr val="FFFF00"/>
                </a:solidFill>
              </a:rPr>
              <a:t>higher myopia</a:t>
            </a:r>
            <a:r>
              <a:rPr lang="en-US" altLang="zh-TW" sz="2400" dirty="0" smtClean="0">
                <a:solidFill>
                  <a:schemeClr val="tx2"/>
                </a:solidFill>
              </a:rPr>
              <a:t>, </a:t>
            </a:r>
            <a:r>
              <a:rPr lang="en-US" altLang="zh-TW" sz="2400" dirty="0" smtClean="0">
                <a:solidFill>
                  <a:srgbClr val="FFFF00"/>
                </a:solidFill>
              </a:rPr>
              <a:t>deeper ablation depth </a:t>
            </a:r>
            <a:r>
              <a:rPr lang="en-US" altLang="zh-TW" sz="2400" dirty="0" smtClean="0">
                <a:solidFill>
                  <a:schemeClr val="tx2"/>
                </a:solidFill>
              </a:rPr>
              <a:t>and </a:t>
            </a:r>
            <a:r>
              <a:rPr lang="en-US" altLang="zh-TW" sz="2400" dirty="0" smtClean="0">
                <a:solidFill>
                  <a:srgbClr val="FFFF00"/>
                </a:solidFill>
              </a:rPr>
              <a:t>prolonged suction time </a:t>
            </a:r>
            <a:r>
              <a:rPr lang="en-US" altLang="zh-TW" sz="2400" dirty="0" smtClean="0">
                <a:solidFill>
                  <a:schemeClr val="tx2"/>
                </a:solidFill>
              </a:rPr>
              <a:t>in IL group?) 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 startAt="5"/>
              <a:defRPr/>
            </a:pPr>
            <a:endParaRPr lang="en-US" altLang="zh-TW" sz="2400" dirty="0" smtClean="0">
              <a:solidFill>
                <a:schemeClr val="tx2"/>
              </a:solidFill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TW" sz="2400" dirty="0" smtClean="0"/>
              <a:t>7.    The discrepancy between </a:t>
            </a:r>
            <a:r>
              <a:rPr lang="en-US" altLang="zh-TW" sz="2400" dirty="0" smtClean="0">
                <a:solidFill>
                  <a:srgbClr val="FFFF00"/>
                </a:solidFill>
              </a:rPr>
              <a:t>objective and subjective dry eye parameters</a:t>
            </a:r>
            <a:r>
              <a:rPr lang="en-US" altLang="zh-TW" sz="2400" dirty="0" smtClean="0"/>
              <a:t> should certainly deserve further evaluation.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TW" sz="2400" dirty="0" smtClean="0"/>
              <a:t>8.    Long term follow up is necessary. </a:t>
            </a:r>
            <a:r>
              <a:rPr lang="en-US" altLang="zh-TW" sz="1200" dirty="0" smtClean="0">
                <a:solidFill>
                  <a:srgbClr val="FFFF00"/>
                </a:solidFill>
              </a:rPr>
              <a:t>The degree of preoperative myopia</a:t>
            </a:r>
            <a:r>
              <a:rPr lang="en-US" altLang="zh-TW" sz="1200" dirty="0" smtClean="0"/>
              <a:t>. </a:t>
            </a:r>
            <a:r>
              <a:rPr lang="en-US" altLang="zh-TW" sz="1200" dirty="0" smtClean="0">
                <a:solidFill>
                  <a:srgbClr val="FFFF00"/>
                </a:solidFill>
              </a:rPr>
              <a:t>The laser ablation depth</a:t>
            </a:r>
            <a:r>
              <a:rPr lang="en-US" altLang="zh-TW" sz="1200" dirty="0" smtClean="0"/>
              <a:t>. and  </a:t>
            </a:r>
            <a:r>
              <a:rPr lang="en-US" altLang="zh-TW" sz="1200" dirty="0" smtClean="0">
                <a:solidFill>
                  <a:srgbClr val="FFFF00"/>
                </a:solidFill>
              </a:rPr>
              <a:t>Flap thickness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TW" sz="2400" dirty="0" smtClean="0"/>
              <a:t>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en-US" altLang="zh-TW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5750" y="1285875"/>
            <a:ext cx="8564563" cy="17367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Does Iris Registration Matter?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3716338"/>
            <a:ext cx="6400800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000" smtClean="0"/>
              <a:t>David Chaokai Chang, MD</a:t>
            </a:r>
            <a:endParaRPr lang="en-US" altLang="zh-TW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TW" sz="2000" smtClean="0"/>
              <a:t>Taiwan Nobel Eye Institute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altLang="zh-TW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TW" sz="2000" smtClean="0"/>
              <a:t>Elsa L.C. Mai MD MPH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TW" sz="2000" smtClean="0"/>
              <a:t>Taiwan Far Eastern Memorial Hospital</a:t>
            </a: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3414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smtClean="0"/>
              <a:t/>
            </a:r>
            <a:br>
              <a:rPr lang="en-US" altLang="zh-TW" sz="4000" smtClean="0"/>
            </a:br>
            <a:r>
              <a:rPr lang="en-US" altLang="zh-TW" sz="3600" smtClean="0">
                <a:solidFill>
                  <a:srgbClr val="FFFF00"/>
                </a:solidFill>
              </a:rPr>
              <a:t>Vector analyses of cylinder correction of myopic wavefront LASIK with and without Iris Registration Technology</a:t>
            </a:r>
            <a:r>
              <a:rPr lang="en-US" altLang="zh-TW" sz="3600" smtClean="0"/>
              <a:t/>
            </a:r>
            <a:br>
              <a:rPr lang="en-US" altLang="zh-TW" sz="3600" smtClean="0"/>
            </a:br>
            <a:endParaRPr lang="en-US" altLang="zh-TW" sz="3600" smtClean="0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928938" y="3786188"/>
            <a:ext cx="3833812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David </a:t>
            </a:r>
            <a:r>
              <a:rPr lang="en-US" sz="24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Chaokai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Chang, MD</a:t>
            </a:r>
          </a:p>
          <a:p>
            <a:pPr>
              <a:defRPr/>
            </a:pPr>
            <a:r>
              <a:rPr lang="en-US" altLang="zh-TW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Jessica </a:t>
            </a:r>
            <a:r>
              <a:rPr lang="en-US" altLang="zh-TW" sz="24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Yuhwan</a:t>
            </a:r>
            <a:r>
              <a:rPr lang="en-US" altLang="zh-TW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TW" sz="24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Lin,MD</a:t>
            </a:r>
            <a:r>
              <a:rPr lang="en-US" altLang="zh-TW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en-US" altLang="zh-TW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Taiwan Nobel Eye Institute</a:t>
            </a:r>
          </a:p>
          <a:p>
            <a:pPr>
              <a:defRPr/>
            </a:pPr>
            <a:endParaRPr lang="en-US" altLang="zh-TW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en-US" altLang="zh-TW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50825" y="6276975"/>
            <a:ext cx="86407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i="1"/>
              <a:t>This study looking at the cylinder changes before and after the surgery. Because cylindrical changes cannot be quantified as in spherical diopters, we will present our data using Vectors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76350" y="530225"/>
            <a:ext cx="7124700" cy="11445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smtClean="0">
                <a:solidFill>
                  <a:srgbClr val="FFFF00"/>
                </a:solidFill>
              </a:rPr>
              <a:t>Error sources then covered       (2004 to 2008)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133600" y="2209800"/>
            <a:ext cx="21336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en-US" altLang="zh-TW" sz="2400" b="1">
                <a:solidFill>
                  <a:schemeClr val="bg1"/>
                </a:solidFill>
                <a:latin typeface="Times New Roman" pitchFamily="18" charset="0"/>
              </a:rPr>
              <a:t>Microkeratome</a:t>
            </a:r>
          </a:p>
          <a:p>
            <a:pPr algn="ctr"/>
            <a:r>
              <a:rPr kumimoji="0" lang="en-US" altLang="zh-TW" sz="2400" b="1">
                <a:solidFill>
                  <a:schemeClr val="bg1"/>
                </a:solidFill>
                <a:latin typeface="Times New Roman" pitchFamily="18" charset="0"/>
              </a:rPr>
              <a:t>Effect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800600" y="2209800"/>
            <a:ext cx="21336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en-US" altLang="zh-TW" sz="2400" b="1">
                <a:solidFill>
                  <a:schemeClr val="bg1"/>
                </a:solidFill>
                <a:latin typeface="Times New Roman" pitchFamily="18" charset="0"/>
              </a:rPr>
              <a:t>Biomechanical </a:t>
            </a:r>
          </a:p>
          <a:p>
            <a:pPr algn="ctr"/>
            <a:r>
              <a:rPr kumimoji="0" lang="en-US" altLang="zh-TW" sz="2400" b="1">
                <a:solidFill>
                  <a:schemeClr val="bg1"/>
                </a:solidFill>
                <a:latin typeface="Times New Roman" pitchFamily="18" charset="0"/>
              </a:rPr>
              <a:t>Effects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581400" y="4953000"/>
            <a:ext cx="18288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en-US" altLang="zh-TW" sz="2400" b="1">
                <a:solidFill>
                  <a:schemeClr val="bg1"/>
                </a:solidFill>
                <a:latin typeface="Times New Roman" pitchFamily="18" charset="0"/>
              </a:rPr>
              <a:t>Total Error</a:t>
            </a:r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3200400" y="3124200"/>
            <a:ext cx="1219200" cy="1828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 flipH="1">
            <a:off x="4419600" y="3124200"/>
            <a:ext cx="1447800" cy="1828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Mig Hi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711200" y="6248400"/>
            <a:ext cx="189706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kumimoji="0" lang="zh-TW" altLang="zh-TW" sz="240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149600" y="6248400"/>
            <a:ext cx="2844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kumimoji="0" lang="zh-TW" altLang="zh-TW" sz="2400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152400" y="5946775"/>
            <a:ext cx="8915400" cy="8207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0" lang="en-US" altLang="zh-TW" sz="4800" b="1" i="1">
                <a:solidFill>
                  <a:srgbClr val="000000"/>
                </a:solidFill>
              </a:rPr>
              <a:t>Is the Flap Stable Enough?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</a:rPr>
              <a:t>表面切削还是</a:t>
            </a:r>
            <a:r>
              <a:rPr lang="zh-TW" altLang="en-US" dirty="0">
                <a:solidFill>
                  <a:srgbClr val="FFFF00"/>
                </a:solidFill>
              </a:rPr>
              <a:t>板层</a:t>
            </a:r>
            <a:r>
              <a:rPr lang="zh-CN" altLang="en-US" dirty="0">
                <a:solidFill>
                  <a:srgbClr val="FFFF00"/>
                </a:solidFill>
              </a:rPr>
              <a:t>切削</a:t>
            </a:r>
            <a:r>
              <a:rPr lang="en-US" altLang="zh-TW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 smtClean="0">
              <a:ea typeface="宋体" pitchFamily="2" charset="-122"/>
            </a:endParaRPr>
          </a:p>
          <a:p>
            <a:r>
              <a:rPr lang="zh-TW" altLang="en-US" dirty="0" smtClean="0"/>
              <a:t>張朝凱 </a:t>
            </a:r>
            <a:endParaRPr lang="en-US" altLang="zh-TW" dirty="0" smtClean="0"/>
          </a:p>
          <a:p>
            <a:r>
              <a:rPr lang="zh-TW" altLang="en-US" dirty="0" smtClean="0"/>
              <a:t>台灣諾貝爾眼科機構</a:t>
            </a:r>
            <a:endParaRPr lang="zh-CN" altLang="en-US" dirty="0"/>
          </a:p>
        </p:txBody>
      </p:sp>
      <p:pic>
        <p:nvPicPr>
          <p:cNvPr id="112642" name="Picture 2" descr="G:\waiting  updated  photos\DSC016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91611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smtClean="0">
                <a:solidFill>
                  <a:srgbClr val="FFFF00"/>
                </a:solidFill>
              </a:rPr>
              <a:t>Clinical Experiences of Managing the Post LASIK Ectasia with RGP Lens and Femtosecond Laser</a:t>
            </a:r>
            <a:r>
              <a:rPr lang="en-US" altLang="zh-TW" sz="4000" smtClean="0"/>
              <a:t>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4149725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mtClean="0">
                <a:latin typeface="Times New Roman" pitchFamily="18" charset="0"/>
              </a:rPr>
              <a:t>Dr. David C. K. Chang </a:t>
            </a:r>
          </a:p>
          <a:p>
            <a:pPr eaLnBrk="1" hangingPunct="1">
              <a:defRPr/>
            </a:pPr>
            <a:r>
              <a:rPr lang="en-US" altLang="zh-TW" smtClean="0">
                <a:latin typeface="Times New Roman" pitchFamily="18" charset="0"/>
              </a:rPr>
              <a:t>Dr. John C. Hsiao , Dr. Elsa L.C. Mai</a:t>
            </a:r>
          </a:p>
          <a:p>
            <a:pPr eaLnBrk="1" hangingPunct="1">
              <a:defRPr/>
            </a:pPr>
            <a:r>
              <a:rPr lang="en-US" altLang="zh-TW" smtClean="0">
                <a:latin typeface="Times New Roman" pitchFamily="18" charset="0"/>
              </a:rPr>
              <a:t>Taiwan Nobel Eye Institute </a:t>
            </a:r>
          </a:p>
          <a:p>
            <a:pPr eaLnBrk="1" hangingPunct="1">
              <a:defRPr/>
            </a:pPr>
            <a:endParaRPr lang="en-US" altLang="zh-TW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r>
              <a:rPr lang="zh-CN" altLang="en-US"/>
              <a:t>表面切削还是</a:t>
            </a:r>
            <a:r>
              <a:rPr lang="zh-TW" altLang="en-US"/>
              <a:t>板层</a:t>
            </a:r>
            <a:r>
              <a:rPr lang="zh-CN" altLang="en-US"/>
              <a:t>切削</a:t>
            </a:r>
            <a:r>
              <a:rPr lang="en-US" altLang="zh-TW"/>
              <a:t>?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 smtClean="0">
              <a:ea typeface="宋体" pitchFamily="2" charset="-122"/>
            </a:endParaRPr>
          </a:p>
          <a:p>
            <a:r>
              <a:rPr lang="zh-TW" altLang="en-US" dirty="0" smtClean="0"/>
              <a:t>張朝凱 </a:t>
            </a:r>
            <a:endParaRPr lang="en-US" altLang="zh-TW" dirty="0" smtClean="0"/>
          </a:p>
          <a:p>
            <a:r>
              <a:rPr lang="zh-TW" altLang="en-US" dirty="0" smtClean="0"/>
              <a:t>台灣諾貝爾眼科機構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屈光手术的演变</a:t>
            </a:r>
            <a:endParaRPr lang="zh-TW" altLang="en-US"/>
          </a:p>
        </p:txBody>
      </p:sp>
      <p:pic>
        <p:nvPicPr>
          <p:cNvPr id="2355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843088"/>
            <a:ext cx="3816350" cy="3576637"/>
          </a:xfrm>
          <a:noFill/>
          <a:ln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844675"/>
            <a:ext cx="3786187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95288" y="5805488"/>
            <a:ext cx="39608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TW" sz="2000" b="1"/>
              <a:t>              </a:t>
            </a:r>
            <a:r>
              <a:rPr lang="zh-TW" altLang="en-US" sz="2000" b="1"/>
              <a:t>表面切削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716463" y="5876925"/>
            <a:ext cx="4032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TW" sz="2000" b="1"/>
              <a:t>             </a:t>
            </a:r>
            <a:r>
              <a:rPr lang="zh-TW" altLang="en-US" sz="2000" b="1"/>
              <a:t>板层</a:t>
            </a:r>
            <a:r>
              <a:rPr lang="zh-CN" altLang="en-US" sz="2000" b="1"/>
              <a:t>切削</a:t>
            </a:r>
            <a:endParaRPr lang="zh-TW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概论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rgbClr val="FFFF00"/>
                </a:solidFill>
              </a:rPr>
              <a:t>90%</a:t>
            </a:r>
            <a:r>
              <a:rPr lang="zh-CN" altLang="en-US" sz="2000" dirty="0">
                <a:solidFill>
                  <a:srgbClr val="FFFF00"/>
                </a:solidFill>
              </a:rPr>
              <a:t>的屈光手术使用激光原位角膜磨镶术（</a:t>
            </a:r>
            <a:r>
              <a:rPr lang="en-US" altLang="zh-CN" sz="2000" dirty="0">
                <a:solidFill>
                  <a:srgbClr val="FFFF00"/>
                </a:solidFill>
              </a:rPr>
              <a:t>LASIK</a:t>
            </a:r>
            <a:r>
              <a:rPr lang="zh-CN" altLang="en-US" sz="2000" dirty="0">
                <a:solidFill>
                  <a:srgbClr val="FFFF00"/>
                </a:solidFill>
              </a:rPr>
              <a:t>）完成，不到</a:t>
            </a:r>
            <a:r>
              <a:rPr lang="en-US" altLang="zh-CN" sz="2000" dirty="0">
                <a:solidFill>
                  <a:srgbClr val="FFFF00"/>
                </a:solidFill>
              </a:rPr>
              <a:t>10%</a:t>
            </a:r>
            <a:r>
              <a:rPr lang="zh-CN" altLang="en-US" sz="2000" dirty="0">
                <a:solidFill>
                  <a:srgbClr val="FFFF00"/>
                </a:solidFill>
              </a:rPr>
              <a:t>的屈光手术使用表面切削术完成</a:t>
            </a:r>
            <a:r>
              <a:rPr lang="zh-CN" altLang="en-US" sz="2000" dirty="0"/>
              <a:t>，包括激光角膜切削术，激光上皮下角膜磨镶术（</a:t>
            </a:r>
            <a:r>
              <a:rPr lang="en-US" altLang="zh-CN" sz="2000" dirty="0"/>
              <a:t>LASEK</a:t>
            </a:r>
            <a:r>
              <a:rPr lang="zh-CN" altLang="en-US" sz="2000" dirty="0"/>
              <a:t>）和激光原位角膜磨镶术（</a:t>
            </a:r>
            <a:r>
              <a:rPr lang="en-US" altLang="zh-CN" sz="2000" dirty="0"/>
              <a:t>LASIK</a:t>
            </a:r>
            <a:r>
              <a:rPr lang="zh-CN" altLang="en-US" sz="2000" dirty="0"/>
              <a:t>）。</a:t>
            </a:r>
            <a:r>
              <a:rPr lang="zh-CN" altLang="en-US" sz="2000" dirty="0">
                <a:ea typeface="宋体" pitchFamily="2" charset="-122"/>
              </a:rPr>
              <a:t>这里出现一个细微的变化趋势，</a:t>
            </a:r>
            <a:r>
              <a:rPr lang="zh-CN" altLang="en-US" sz="2000" dirty="0"/>
              <a:t>表面切削术的比例越来越高，特别是眼角膜薄，干眼或服兵役的病人常会使用表面切削术代替</a:t>
            </a:r>
            <a:r>
              <a:rPr lang="en-US" altLang="zh-CN" sz="2000" dirty="0"/>
              <a:t>LASIK</a:t>
            </a:r>
            <a:r>
              <a:rPr lang="zh-CN" altLang="en-US" sz="2000" dirty="0"/>
              <a:t>。</a:t>
            </a:r>
          </a:p>
          <a:p>
            <a:pPr>
              <a:lnSpc>
                <a:spcPct val="80000"/>
              </a:lnSpc>
            </a:pPr>
            <a:r>
              <a:rPr lang="zh-CN" altLang="en-US" sz="2000" dirty="0"/>
              <a:t>本次报告将研究各种手术的优点。</a:t>
            </a:r>
          </a:p>
          <a:p>
            <a:pPr>
              <a:lnSpc>
                <a:spcPct val="80000"/>
              </a:lnSpc>
            </a:pPr>
            <a:r>
              <a:rPr lang="zh-CN" altLang="en-US" sz="2000" dirty="0">
                <a:solidFill>
                  <a:srgbClr val="FFFF00"/>
                </a:solidFill>
                <a:ea typeface="宋体" pitchFamily="2" charset="-122"/>
              </a:rPr>
              <a:t>激光视力矫正</a:t>
            </a:r>
          </a:p>
          <a:p>
            <a:pPr>
              <a:lnSpc>
                <a:spcPct val="80000"/>
              </a:lnSpc>
            </a:pPr>
            <a:r>
              <a:rPr lang="zh-CN" altLang="en-US" sz="2000" dirty="0">
                <a:solidFill>
                  <a:srgbClr val="FFFF00"/>
                </a:solidFill>
                <a:ea typeface="宋体" pitchFamily="2" charset="-122"/>
              </a:rPr>
              <a:t>薄膜手术</a:t>
            </a:r>
          </a:p>
          <a:p>
            <a:pPr>
              <a:lnSpc>
                <a:spcPct val="80000"/>
              </a:lnSpc>
            </a:pPr>
            <a:r>
              <a:rPr lang="zh-CN" altLang="en-US" sz="2000" dirty="0">
                <a:solidFill>
                  <a:srgbClr val="FFFF00"/>
                </a:solidFill>
                <a:ea typeface="宋体" pitchFamily="2" charset="-122"/>
              </a:rPr>
              <a:t>显微角膜刀</a:t>
            </a:r>
            <a:r>
              <a:rPr lang="en-US" altLang="zh-CN" sz="2000" dirty="0">
                <a:solidFill>
                  <a:srgbClr val="FFFF00"/>
                </a:solidFill>
                <a:ea typeface="宋体" pitchFamily="2" charset="-122"/>
              </a:rPr>
              <a:t>LASIK</a:t>
            </a:r>
          </a:p>
          <a:p>
            <a:pPr>
              <a:lnSpc>
                <a:spcPct val="80000"/>
              </a:lnSpc>
            </a:pPr>
            <a:r>
              <a:rPr lang="zh-CN" altLang="en-US" sz="2000" dirty="0">
                <a:solidFill>
                  <a:srgbClr val="FFFF00"/>
                </a:solidFill>
                <a:ea typeface="宋体" pitchFamily="2" charset="-122"/>
              </a:rPr>
              <a:t>飞秒</a:t>
            </a:r>
            <a:r>
              <a:rPr lang="en-US" altLang="zh-CN" sz="2000" dirty="0">
                <a:solidFill>
                  <a:srgbClr val="FFFF00"/>
                </a:solidFill>
                <a:ea typeface="宋体" pitchFamily="2" charset="-122"/>
              </a:rPr>
              <a:t>LASIK</a:t>
            </a:r>
          </a:p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rgbClr val="FFFF00"/>
                </a:solidFill>
                <a:ea typeface="宋体" pitchFamily="2" charset="-122"/>
              </a:rPr>
              <a:t>PRK </a:t>
            </a:r>
          </a:p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rgbClr val="FFFF00"/>
                </a:solidFill>
                <a:ea typeface="宋体" pitchFamily="2" charset="-122"/>
              </a:rPr>
              <a:t>LASEK  </a:t>
            </a:r>
            <a:r>
              <a:rPr lang="en-US" altLang="zh-CN" sz="2000" dirty="0" err="1">
                <a:solidFill>
                  <a:srgbClr val="FFFF00"/>
                </a:solidFill>
                <a:ea typeface="宋体" pitchFamily="2" charset="-122"/>
              </a:rPr>
              <a:t>Epi</a:t>
            </a:r>
            <a:r>
              <a:rPr lang="en-US" altLang="zh-CN" sz="2000" dirty="0">
                <a:solidFill>
                  <a:srgbClr val="FFFF00"/>
                </a:solidFill>
                <a:ea typeface="宋体" pitchFamily="2" charset="-122"/>
              </a:rPr>
              <a:t>-LASIK </a:t>
            </a:r>
          </a:p>
          <a:p>
            <a:pPr>
              <a:lnSpc>
                <a:spcPct val="80000"/>
              </a:lnSpc>
            </a:pPr>
            <a:r>
              <a:rPr lang="zh-CN" altLang="en-US" sz="2000" dirty="0">
                <a:solidFill>
                  <a:srgbClr val="FFFF00"/>
                </a:solidFill>
                <a:ea typeface="宋体" pitchFamily="2" charset="-122"/>
              </a:rPr>
              <a:t>表面手术</a:t>
            </a:r>
            <a:endParaRPr lang="en-US" altLang="zh-CN" sz="2000" dirty="0">
              <a:solidFill>
                <a:srgbClr val="FFFF00"/>
              </a:solidFill>
              <a:ea typeface="宋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000" dirty="0">
                <a:solidFill>
                  <a:srgbClr val="FFFF00"/>
                </a:solidFill>
                <a:ea typeface="宋体" pitchFamily="2" charset="-122"/>
              </a:rPr>
              <a:t>所有手术可分成 客制化（前导波导引）和非客制化（非前导波导引）两种</a:t>
            </a:r>
            <a:r>
              <a:rPr lang="en-US" altLang="zh-CN" sz="2000" dirty="0">
                <a:solidFill>
                  <a:srgbClr val="FFFF00"/>
                </a:solidFill>
                <a:ea typeface="宋体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3" name="Picture 5" descr="Lasi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88425" cy="6480175"/>
          </a:xfrm>
          <a:prstGeom prst="rect">
            <a:avLst/>
          </a:prstGeom>
          <a:noFill/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3348038" y="620713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TW" altLang="zh-TW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LASIK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zh-TW" altLang="en-US" dirty="0"/>
              <a:t>优</a:t>
            </a:r>
            <a:r>
              <a:rPr lang="zh-TW" altLang="en-US" dirty="0" smtClean="0"/>
              <a:t>点 </a:t>
            </a:r>
            <a:r>
              <a:rPr lang="en-US" altLang="zh-TW" dirty="0" smtClean="0"/>
              <a:t>1</a:t>
            </a:r>
            <a:endParaRPr lang="zh-TW" altLang="en-US" dirty="0"/>
          </a:p>
          <a:p>
            <a:pPr marL="990600" lvl="1" indent="-533400">
              <a:lnSpc>
                <a:spcPct val="90000"/>
              </a:lnSpc>
            </a:pPr>
            <a:r>
              <a:rPr lang="zh-CN" altLang="en-US" dirty="0">
                <a:solidFill>
                  <a:srgbClr val="FFFF00"/>
                </a:solidFill>
              </a:rPr>
              <a:t>视力恢复快</a:t>
            </a:r>
          </a:p>
          <a:p>
            <a:pPr marL="990600" lvl="1" indent="-533400">
              <a:lnSpc>
                <a:spcPct val="90000"/>
              </a:lnSpc>
            </a:pPr>
            <a:r>
              <a:rPr lang="zh-CN" altLang="en-US" dirty="0">
                <a:solidFill>
                  <a:srgbClr val="FFFF00"/>
                </a:solidFill>
              </a:rPr>
              <a:t>恢复后很快获得舒适感</a:t>
            </a:r>
            <a:endParaRPr lang="zh-TW" altLang="en-US" dirty="0">
              <a:solidFill>
                <a:srgbClr val="FFFF00"/>
              </a:solidFill>
            </a:endParaRPr>
          </a:p>
          <a:p>
            <a:pPr marL="1371600" lvl="2" indent="-457200">
              <a:lnSpc>
                <a:spcPct val="90000"/>
              </a:lnSpc>
            </a:pPr>
            <a:r>
              <a:rPr lang="zh-CN" altLang="en-US" dirty="0"/>
              <a:t>快速恢复功能</a:t>
            </a:r>
            <a:r>
              <a:rPr lang="en-US" altLang="zh-TW" dirty="0"/>
              <a:t>: </a:t>
            </a:r>
            <a:r>
              <a:rPr lang="zh-CN" altLang="en-US" dirty="0"/>
              <a:t>工作，开车和娱乐。</a:t>
            </a:r>
            <a:r>
              <a:rPr lang="en-US" altLang="zh-TW" dirty="0" err="1"/>
              <a:t>Danasoury</a:t>
            </a:r>
            <a:r>
              <a:rPr lang="zh-CN" altLang="en-US" dirty="0"/>
              <a:t>等人</a:t>
            </a:r>
            <a:r>
              <a:rPr lang="en-US" altLang="zh-TW" dirty="0"/>
              <a:t>, 1999: </a:t>
            </a:r>
            <a:r>
              <a:rPr lang="zh-CN" altLang="en-US" dirty="0"/>
              <a:t>侧眼研究表明</a:t>
            </a:r>
            <a:r>
              <a:rPr lang="en-US" altLang="zh-TW" dirty="0"/>
              <a:t>79% </a:t>
            </a:r>
            <a:r>
              <a:rPr lang="zh-CN" altLang="en-US" dirty="0"/>
              <a:t>的</a:t>
            </a:r>
            <a:r>
              <a:rPr lang="zh-TW" altLang="en-US" dirty="0"/>
              <a:t>病人</a:t>
            </a:r>
            <a:r>
              <a:rPr lang="zh-CN" altLang="en-US" dirty="0"/>
              <a:t>更喜欢眼睛实施</a:t>
            </a:r>
            <a:r>
              <a:rPr lang="zh-TW" altLang="en-US" dirty="0"/>
              <a:t> </a:t>
            </a:r>
            <a:r>
              <a:rPr lang="en-US" altLang="zh-TW" dirty="0"/>
              <a:t>LASIK </a:t>
            </a:r>
            <a:r>
              <a:rPr lang="zh-CN" altLang="en-US" dirty="0"/>
              <a:t>手术，该手术恢复快，疼痛少。</a:t>
            </a:r>
            <a:endParaRPr lang="zh-TW" altLang="en-US" dirty="0"/>
          </a:p>
          <a:p>
            <a:pPr marL="1371600" lvl="2" indent="-457200">
              <a:lnSpc>
                <a:spcPct val="90000"/>
              </a:lnSpc>
            </a:pPr>
            <a:r>
              <a:rPr lang="zh-CN" altLang="en-US" dirty="0">
                <a:solidFill>
                  <a:srgbClr val="FFFF00"/>
                </a:solidFill>
              </a:rPr>
              <a:t>术后第一天恢复工作</a:t>
            </a:r>
          </a:p>
          <a:p>
            <a:pPr marL="1371600" lvl="2" indent="-457200">
              <a:lnSpc>
                <a:spcPct val="90000"/>
              </a:lnSpc>
            </a:pPr>
            <a:r>
              <a:rPr lang="zh-CN" altLang="en-US" dirty="0">
                <a:solidFill>
                  <a:srgbClr val="FFFF00"/>
                </a:solidFill>
              </a:rPr>
              <a:t>恢复后第一天开车</a:t>
            </a:r>
          </a:p>
          <a:p>
            <a:pPr marL="1371600" lvl="2" indent="-457200">
              <a:lnSpc>
                <a:spcPct val="90000"/>
              </a:lnSpc>
            </a:pPr>
            <a:r>
              <a:rPr lang="zh-CN" altLang="en-US" dirty="0"/>
              <a:t>恢复后第一天参加娱乐活动</a:t>
            </a:r>
            <a:r>
              <a:rPr lang="en-US" altLang="zh-TW" dirty="0"/>
              <a:t>(</a:t>
            </a:r>
            <a:r>
              <a:rPr lang="zh-CN" altLang="en-US" dirty="0"/>
              <a:t>轻度运动</a:t>
            </a:r>
            <a:r>
              <a:rPr lang="en-US" altLang="zh-TW" dirty="0"/>
              <a:t>, </a:t>
            </a:r>
            <a:r>
              <a:rPr lang="zh-CN" altLang="en-US" dirty="0"/>
              <a:t>慢跑</a:t>
            </a:r>
            <a:r>
              <a:rPr lang="en-US" altLang="zh-TW" dirty="0"/>
              <a:t>, </a:t>
            </a:r>
            <a:r>
              <a:rPr lang="zh-CN" altLang="en-US" dirty="0"/>
              <a:t>走路</a:t>
            </a:r>
            <a:r>
              <a:rPr lang="en-US" altLang="zh-TW" dirty="0"/>
              <a:t>, </a:t>
            </a:r>
            <a:r>
              <a:rPr lang="zh-CN" altLang="en-US" dirty="0"/>
              <a:t>高尔夫</a:t>
            </a:r>
            <a:r>
              <a:rPr lang="en-US" altLang="zh-TW" dirty="0"/>
              <a:t>)</a:t>
            </a:r>
            <a:endParaRPr lang="en-US" altLang="zh-CN" dirty="0"/>
          </a:p>
          <a:p>
            <a:pPr marL="1371600" lvl="2" indent="-457200">
              <a:lnSpc>
                <a:spcPct val="90000"/>
              </a:lnSpc>
            </a:pPr>
            <a:r>
              <a:rPr lang="zh-CN" altLang="en-US" dirty="0">
                <a:solidFill>
                  <a:srgbClr val="FFFF00"/>
                </a:solidFill>
              </a:rPr>
              <a:t>恢复后第一天心理恢复快，</a:t>
            </a:r>
            <a:r>
              <a:rPr lang="zh-TW" altLang="en-US" dirty="0">
                <a:solidFill>
                  <a:srgbClr val="FFFF00"/>
                </a:solidFill>
              </a:rPr>
              <a:t> </a:t>
            </a:r>
            <a:r>
              <a:rPr lang="zh-CN" altLang="en-US" dirty="0">
                <a:solidFill>
                  <a:srgbClr val="FFFF00"/>
                </a:solidFill>
              </a:rPr>
              <a:t>客户后悔率低。</a:t>
            </a:r>
            <a:endParaRPr lang="zh-TW" altLang="en-US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LASIK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990600" lvl="1" indent="-533400">
              <a:buNone/>
            </a:pPr>
            <a:r>
              <a:rPr lang="zh-TW" altLang="en-US" dirty="0" smtClean="0"/>
              <a:t>优</a:t>
            </a:r>
            <a:r>
              <a:rPr lang="zh-TW" altLang="en-US" dirty="0" smtClean="0"/>
              <a:t>点 </a:t>
            </a:r>
            <a:r>
              <a:rPr lang="en-US" altLang="zh-TW" dirty="0" smtClean="0"/>
              <a:t>2</a:t>
            </a:r>
            <a:endParaRPr lang="zh-TW" altLang="en-US" dirty="0" smtClean="0"/>
          </a:p>
          <a:p>
            <a:pPr marL="990600" lvl="1" indent="-533400"/>
            <a:r>
              <a:rPr lang="zh-CN" altLang="en-US" dirty="0" smtClean="0"/>
              <a:t>跟</a:t>
            </a:r>
            <a:r>
              <a:rPr lang="zh-CN" altLang="en-US" dirty="0"/>
              <a:t>踪更方便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CN" altLang="en-US" dirty="0"/>
              <a:t>周末接到白天疼痛的电话较少</a:t>
            </a:r>
            <a:r>
              <a:rPr lang="en-US" altLang="zh-TW" dirty="0"/>
              <a:t>)</a:t>
            </a:r>
          </a:p>
          <a:p>
            <a:pPr marL="990600" lvl="1" indent="-533400"/>
            <a:r>
              <a:rPr lang="en-US" altLang="zh-TW" dirty="0"/>
              <a:t>VA </a:t>
            </a:r>
            <a:r>
              <a:rPr lang="zh-CN" altLang="en-US" dirty="0"/>
              <a:t>结果良好</a:t>
            </a:r>
          </a:p>
          <a:p>
            <a:pPr marL="990600" lvl="1" indent="-533400"/>
            <a:r>
              <a:rPr lang="zh-CN" altLang="en-US" dirty="0">
                <a:solidFill>
                  <a:srgbClr val="FFFF00"/>
                </a:solidFill>
              </a:rPr>
              <a:t>再治疗容易</a:t>
            </a:r>
          </a:p>
          <a:p>
            <a:pPr marL="990600" lvl="1" indent="-533400"/>
            <a:r>
              <a:rPr lang="zh-CN" altLang="en-US" dirty="0">
                <a:solidFill>
                  <a:srgbClr val="FFFF00"/>
                </a:solidFill>
              </a:rPr>
              <a:t>没有</a:t>
            </a:r>
            <a:r>
              <a:rPr lang="zh-TW" altLang="en-US" dirty="0">
                <a:solidFill>
                  <a:srgbClr val="FFFF00"/>
                </a:solidFill>
              </a:rPr>
              <a:t>混浊</a:t>
            </a:r>
            <a:r>
              <a:rPr lang="en-US" altLang="zh-TW" dirty="0">
                <a:solidFill>
                  <a:srgbClr val="FFFF00"/>
                </a:solidFill>
              </a:rPr>
              <a:t>, </a:t>
            </a:r>
            <a:r>
              <a:rPr lang="zh-CN" altLang="en-US" dirty="0">
                <a:solidFill>
                  <a:srgbClr val="FFFF00"/>
                </a:solidFill>
              </a:rPr>
              <a:t>不需要丝裂霉</a:t>
            </a:r>
            <a:r>
              <a:rPr lang="zh-CN" altLang="en-US" dirty="0" smtClean="0">
                <a:solidFill>
                  <a:srgbClr val="FFFF00"/>
                </a:solidFill>
              </a:rPr>
              <a:t>素</a:t>
            </a:r>
            <a:endParaRPr lang="en-US" altLang="zh-CN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LASIK</a:t>
            </a:r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09600" indent="-609600"/>
            <a:r>
              <a:rPr lang="zh-TW" altLang="en-US" dirty="0"/>
              <a:t>缺</a:t>
            </a:r>
            <a:r>
              <a:rPr lang="zh-TW" altLang="en-US" dirty="0" smtClean="0"/>
              <a:t>点 </a:t>
            </a:r>
            <a:r>
              <a:rPr lang="en-US" altLang="zh-TW" dirty="0" smtClean="0"/>
              <a:t>1</a:t>
            </a:r>
            <a:endParaRPr lang="zh-TW" altLang="en-US" dirty="0"/>
          </a:p>
          <a:p>
            <a:pPr marL="990600" lvl="1" indent="-533400"/>
            <a:r>
              <a:rPr lang="en-US" altLang="zh-TW" dirty="0"/>
              <a:t>LASIK </a:t>
            </a:r>
            <a:r>
              <a:rPr lang="zh-CN" altLang="en-US" dirty="0"/>
              <a:t>术后出现</a:t>
            </a:r>
            <a:r>
              <a:rPr lang="zh-TW" altLang="en-US" dirty="0">
                <a:solidFill>
                  <a:srgbClr val="FFFF00"/>
                </a:solidFill>
              </a:rPr>
              <a:t>干眼</a:t>
            </a:r>
            <a:r>
              <a:rPr lang="en-US" altLang="zh-TW" dirty="0"/>
              <a:t>(</a:t>
            </a:r>
            <a:r>
              <a:rPr lang="zh-CN" altLang="en-US" dirty="0"/>
              <a:t>神经麻痹性角膜炎</a:t>
            </a:r>
            <a:r>
              <a:rPr lang="en-US" altLang="zh-TW" dirty="0"/>
              <a:t>)</a:t>
            </a:r>
          </a:p>
          <a:p>
            <a:pPr marL="990600" lvl="1" indent="-533400"/>
            <a:r>
              <a:rPr lang="en-US" altLang="zh-TW" dirty="0" err="1"/>
              <a:t>intraLASIK</a:t>
            </a:r>
            <a:r>
              <a:rPr lang="en-US" altLang="zh-TW" dirty="0"/>
              <a:t> </a:t>
            </a:r>
            <a:r>
              <a:rPr lang="zh-CN" altLang="en-US" dirty="0"/>
              <a:t>出现</a:t>
            </a:r>
            <a:r>
              <a:rPr lang="zh-CN" altLang="en-US" dirty="0">
                <a:solidFill>
                  <a:srgbClr val="FFFF00"/>
                </a:solidFill>
              </a:rPr>
              <a:t>迟缓性畏光</a:t>
            </a:r>
          </a:p>
          <a:p>
            <a:pPr marL="990600" lvl="1" indent="-533400"/>
            <a:r>
              <a:rPr lang="zh-TW" altLang="en-US" dirty="0">
                <a:solidFill>
                  <a:srgbClr val="FFFF00"/>
                </a:solidFill>
              </a:rPr>
              <a:t>弥漫性板层角膜炎</a:t>
            </a:r>
          </a:p>
          <a:p>
            <a:pPr marL="990600" lvl="1" indent="-533400"/>
            <a:r>
              <a:rPr lang="zh-CN" altLang="en-US" dirty="0">
                <a:solidFill>
                  <a:srgbClr val="FFFF00"/>
                </a:solidFill>
              </a:rPr>
              <a:t>瓣膜并发症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LASIK</a:t>
            </a:r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09600" indent="-609600"/>
            <a:r>
              <a:rPr lang="zh-CN" altLang="en-US" dirty="0"/>
              <a:t>缺</a:t>
            </a:r>
            <a:r>
              <a:rPr lang="zh-CN" altLang="en-US" dirty="0" smtClean="0"/>
              <a:t>点 </a:t>
            </a:r>
            <a:r>
              <a:rPr lang="en-US" altLang="zh-CN" dirty="0" smtClean="0"/>
              <a:t>2</a:t>
            </a:r>
            <a:endParaRPr lang="zh-CN" altLang="en-US" dirty="0"/>
          </a:p>
          <a:p>
            <a:pPr marL="990600" lvl="1" indent="-533400"/>
            <a:r>
              <a:rPr lang="zh-CN" altLang="en-US" dirty="0"/>
              <a:t>存在长期的经营养和</a:t>
            </a:r>
            <a:r>
              <a:rPr lang="zh-TW" altLang="en-US" dirty="0"/>
              <a:t> </a:t>
            </a:r>
            <a:r>
              <a:rPr lang="zh-CN" altLang="en-US" dirty="0">
                <a:solidFill>
                  <a:srgbClr val="FFFF00"/>
                </a:solidFill>
              </a:rPr>
              <a:t>基质形态问题</a:t>
            </a:r>
            <a:r>
              <a:rPr lang="zh-TW" altLang="en-US" dirty="0">
                <a:solidFill>
                  <a:srgbClr val="FFFF00"/>
                </a:solidFill>
              </a:rPr>
              <a:t> </a:t>
            </a:r>
            <a:endParaRPr lang="zh-TW" altLang="zh-CN" dirty="0">
              <a:solidFill>
                <a:srgbClr val="FFFF00"/>
              </a:solidFill>
            </a:endParaRPr>
          </a:p>
          <a:p>
            <a:pPr marL="990600" lvl="1" indent="-533400"/>
            <a:r>
              <a:rPr lang="zh-CN" altLang="en-US" dirty="0" smtClean="0"/>
              <a:t>要求</a:t>
            </a:r>
            <a:r>
              <a:rPr lang="zh-CN" altLang="en-US" dirty="0">
                <a:solidFill>
                  <a:srgbClr val="FFFF00"/>
                </a:solidFill>
              </a:rPr>
              <a:t>正常的眼眶睑裂</a:t>
            </a:r>
            <a:r>
              <a:rPr lang="zh-CN" altLang="en-US" dirty="0">
                <a:solidFill>
                  <a:srgbClr val="FFFF00"/>
                </a:solidFill>
                <a:ea typeface="宋体" pitchFamily="2" charset="-122"/>
              </a:rPr>
              <a:t>和解剖</a:t>
            </a:r>
            <a:r>
              <a:rPr lang="zh-CN" altLang="en-US" dirty="0">
                <a:solidFill>
                  <a:srgbClr val="FFFF00"/>
                </a:solidFill>
              </a:rPr>
              <a:t> </a:t>
            </a:r>
          </a:p>
          <a:p>
            <a:pPr marL="990600" lvl="1" indent="-533400"/>
            <a:r>
              <a:rPr lang="zh-CN" altLang="en-US" dirty="0">
                <a:solidFill>
                  <a:srgbClr val="FFFF00"/>
                </a:solidFill>
              </a:rPr>
              <a:t>扩张症</a:t>
            </a:r>
            <a:r>
              <a:rPr lang="en-US" altLang="zh-CN" dirty="0">
                <a:solidFill>
                  <a:srgbClr val="FFFF00"/>
                </a:solidFill>
              </a:rPr>
              <a:t>(</a:t>
            </a:r>
            <a:r>
              <a:rPr lang="zh-CN" altLang="en-US" dirty="0">
                <a:solidFill>
                  <a:srgbClr val="FFFF00"/>
                </a:solidFill>
              </a:rPr>
              <a:t>罕见</a:t>
            </a:r>
            <a:r>
              <a:rPr lang="en-US" altLang="zh-CN" dirty="0">
                <a:solidFill>
                  <a:srgbClr val="FFFF0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987550"/>
            <a:ext cx="8229600" cy="4108450"/>
          </a:xfrm>
          <a:noFill/>
          <a:ln/>
        </p:spPr>
        <p:txBody>
          <a:bodyPr/>
          <a:lstStyle/>
          <a:p>
            <a:pPr marL="609600" indent="-609600"/>
            <a:r>
              <a:rPr lang="zh-TW" altLang="en-US" dirty="0"/>
              <a:t>优</a:t>
            </a:r>
            <a:r>
              <a:rPr lang="zh-TW" altLang="en-US" dirty="0" smtClean="0"/>
              <a:t>点 </a:t>
            </a:r>
            <a:r>
              <a:rPr lang="en-US" altLang="zh-TW" dirty="0" smtClean="0"/>
              <a:t>1</a:t>
            </a:r>
            <a:endParaRPr lang="zh-TW" altLang="en-US" dirty="0"/>
          </a:p>
          <a:p>
            <a:pPr marL="990600" lvl="1" indent="-533400"/>
            <a:r>
              <a:rPr lang="zh-CN" altLang="en-US" dirty="0"/>
              <a:t>治疗</a:t>
            </a:r>
            <a:r>
              <a:rPr lang="zh-CN" altLang="en-US" dirty="0">
                <a:solidFill>
                  <a:srgbClr val="FFFF00"/>
                </a:solidFill>
              </a:rPr>
              <a:t>高度近视且</a:t>
            </a:r>
            <a:r>
              <a:rPr lang="zh-TW" altLang="en-US" dirty="0">
                <a:solidFill>
                  <a:srgbClr val="FFFF00"/>
                </a:solidFill>
              </a:rPr>
              <a:t> 眼角膜</a:t>
            </a:r>
            <a:r>
              <a:rPr lang="zh-CN" altLang="en-US" dirty="0">
                <a:solidFill>
                  <a:srgbClr val="FFFF00"/>
                </a:solidFill>
              </a:rPr>
              <a:t>薄的病人</a:t>
            </a:r>
          </a:p>
          <a:p>
            <a:pPr marL="990600" lvl="1" indent="-533400"/>
            <a:r>
              <a:rPr lang="zh-CN" altLang="en-US" dirty="0" smtClean="0"/>
              <a:t>病人</a:t>
            </a:r>
            <a:r>
              <a:rPr lang="zh-CN" altLang="en-US" dirty="0"/>
              <a:t>在边缘泪膜</a:t>
            </a:r>
            <a:r>
              <a:rPr lang="zh-CN" altLang="en-US" dirty="0">
                <a:solidFill>
                  <a:srgbClr val="FFFF00"/>
                </a:solidFill>
              </a:rPr>
              <a:t>出现干眼的几率低</a:t>
            </a:r>
          </a:p>
          <a:p>
            <a:pPr marL="990600" lvl="1" indent="-533400"/>
            <a:r>
              <a:rPr lang="zh-CN" altLang="en-US" dirty="0"/>
              <a:t>神经性</a:t>
            </a:r>
            <a:r>
              <a:rPr lang="zh-TW" altLang="en-US" dirty="0"/>
              <a:t>眼角膜</a:t>
            </a:r>
            <a:r>
              <a:rPr lang="zh-CN" altLang="en-US" dirty="0"/>
              <a:t>快速恢复</a:t>
            </a:r>
            <a:r>
              <a:rPr lang="en-US" altLang="zh-TW" dirty="0"/>
              <a:t>(</a:t>
            </a:r>
            <a:r>
              <a:rPr lang="zh-CN" altLang="en-US" dirty="0"/>
              <a:t>对</a:t>
            </a:r>
            <a:r>
              <a:rPr lang="zh-TW" altLang="en-US" dirty="0"/>
              <a:t>眼角膜</a:t>
            </a:r>
            <a:r>
              <a:rPr lang="zh-CN" altLang="en-US" dirty="0"/>
              <a:t>神经造成较少的短期损害</a:t>
            </a:r>
            <a:r>
              <a:rPr lang="en-US" altLang="zh-TW" dirty="0"/>
              <a:t>)</a:t>
            </a: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TW" altLang="en-US"/>
              <a:t>表面切削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</a:rPr>
              <a:t>表面切削还是</a:t>
            </a:r>
            <a:r>
              <a:rPr lang="zh-TW" altLang="en-US" dirty="0">
                <a:solidFill>
                  <a:srgbClr val="FFFF00"/>
                </a:solidFill>
              </a:rPr>
              <a:t>板层</a:t>
            </a:r>
            <a:r>
              <a:rPr lang="zh-CN" altLang="en-US" dirty="0">
                <a:solidFill>
                  <a:srgbClr val="FFFF00"/>
                </a:solidFill>
              </a:rPr>
              <a:t>切削</a:t>
            </a:r>
            <a:r>
              <a:rPr lang="en-US" altLang="zh-TW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 smtClean="0">
              <a:ea typeface="宋体" pitchFamily="2" charset="-122"/>
            </a:endParaRPr>
          </a:p>
          <a:p>
            <a:r>
              <a:rPr lang="zh-TW" altLang="en-US" dirty="0" smtClean="0"/>
              <a:t>張朝凱 </a:t>
            </a:r>
            <a:endParaRPr lang="en-US" altLang="zh-TW" dirty="0" smtClean="0"/>
          </a:p>
          <a:p>
            <a:r>
              <a:rPr lang="zh-TW" altLang="en-US" dirty="0" smtClean="0"/>
              <a:t>台灣諾貝爾眼科機構</a:t>
            </a:r>
            <a:endParaRPr lang="zh-CN" altLang="en-US" dirty="0"/>
          </a:p>
        </p:txBody>
      </p:sp>
      <p:pic>
        <p:nvPicPr>
          <p:cNvPr id="112642" name="Picture 2" descr="G:\waiting  updated  photos\DSC016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3666" name="Picture 2" descr="G:\waiting  updated  photos\DSC016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表面切削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990600" lvl="1" indent="-533400">
              <a:buNone/>
            </a:pPr>
            <a:r>
              <a:rPr lang="zh-TW" altLang="en-US" dirty="0" smtClean="0"/>
              <a:t>优点 </a:t>
            </a:r>
            <a:r>
              <a:rPr lang="en-US" altLang="zh-TW" dirty="0" smtClean="0"/>
              <a:t> 2</a:t>
            </a:r>
            <a:endParaRPr lang="zh-TW" altLang="en-US" dirty="0" smtClean="0"/>
          </a:p>
          <a:p>
            <a:pPr marL="990600" lvl="1" indent="-533400"/>
            <a:r>
              <a:rPr lang="zh-CN" altLang="en-US" dirty="0" smtClean="0"/>
              <a:t>地</a:t>
            </a:r>
            <a:r>
              <a:rPr lang="zh-CN" altLang="en-US" dirty="0"/>
              <a:t>图凹凸点</a:t>
            </a:r>
            <a:r>
              <a:rPr lang="en-US" altLang="zh-CN" dirty="0"/>
              <a:t>BM</a:t>
            </a:r>
            <a:r>
              <a:rPr lang="zh-CN" altLang="en-US" dirty="0"/>
              <a:t>营养不良</a:t>
            </a:r>
          </a:p>
          <a:p>
            <a:pPr marL="990600" lvl="1" indent="-533400"/>
            <a:r>
              <a:rPr lang="zh-CN" altLang="en-US" dirty="0">
                <a:solidFill>
                  <a:srgbClr val="FFFF00"/>
                </a:solidFill>
              </a:rPr>
              <a:t>扩张症风险低</a:t>
            </a:r>
          </a:p>
          <a:p>
            <a:pPr marL="990600" lvl="1" indent="-533400"/>
            <a:r>
              <a:rPr lang="zh-CN" altLang="en-US" dirty="0">
                <a:solidFill>
                  <a:srgbClr val="FFFF00"/>
                </a:solidFill>
              </a:rPr>
              <a:t>没有瓣膜风险</a:t>
            </a:r>
            <a:endParaRPr lang="en-US" altLang="zh-CN" dirty="0">
              <a:solidFill>
                <a:srgbClr val="FFFF00"/>
              </a:solidFill>
            </a:endParaRPr>
          </a:p>
          <a:p>
            <a:pPr marL="990600" lvl="1" indent="-533400"/>
            <a:r>
              <a:rPr lang="zh-CN" altLang="en-US" dirty="0"/>
              <a:t>更简单</a:t>
            </a:r>
          </a:p>
          <a:p>
            <a:pPr marL="990600" lvl="1" indent="-533400"/>
            <a:r>
              <a:rPr lang="zh-CN" altLang="en-US" dirty="0">
                <a:solidFill>
                  <a:srgbClr val="FFFF00"/>
                </a:solidFill>
              </a:rPr>
              <a:t>最好适用于眼睑紧，解剖不正常或眼角膜非常陡峭的病人。</a:t>
            </a:r>
            <a:endParaRPr lang="zh-TW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表面切削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09600" indent="-609600"/>
            <a:r>
              <a:rPr lang="zh-CN" altLang="en-US" dirty="0"/>
              <a:t>缺</a:t>
            </a:r>
            <a:r>
              <a:rPr lang="zh-CN" altLang="en-US" dirty="0" smtClean="0"/>
              <a:t>点 </a:t>
            </a:r>
            <a:r>
              <a:rPr lang="en-US" altLang="zh-CN" dirty="0" smtClean="0"/>
              <a:t>1</a:t>
            </a:r>
            <a:endParaRPr lang="zh-CN" altLang="en-US" dirty="0"/>
          </a:p>
          <a:p>
            <a:pPr marL="990600" lvl="1" indent="-533400"/>
            <a:r>
              <a:rPr lang="zh-CN" altLang="en-US" dirty="0">
                <a:solidFill>
                  <a:srgbClr val="FFFF00"/>
                </a:solidFill>
              </a:rPr>
              <a:t>恢复慢，缺乏预测</a:t>
            </a:r>
          </a:p>
          <a:p>
            <a:pPr marL="990600" lvl="1" indent="-533400"/>
            <a:r>
              <a:rPr lang="zh-CN" altLang="en-US" dirty="0"/>
              <a:t>上班</a:t>
            </a:r>
            <a:r>
              <a:rPr lang="en-US" altLang="zh-TW" dirty="0"/>
              <a:t>: 3-5 </a:t>
            </a:r>
            <a:r>
              <a:rPr lang="zh-CN" altLang="en-US" dirty="0"/>
              <a:t>天</a:t>
            </a:r>
          </a:p>
          <a:p>
            <a:pPr marL="1371600" lvl="2" indent="-457200"/>
            <a:r>
              <a:rPr lang="zh-CN" altLang="en-US" dirty="0"/>
              <a:t>开车</a:t>
            </a:r>
            <a:r>
              <a:rPr lang="zh-TW" altLang="en-US" dirty="0"/>
              <a:t> </a:t>
            </a:r>
            <a:r>
              <a:rPr lang="en-US" altLang="zh-TW" dirty="0"/>
              <a:t>:3-5 </a:t>
            </a:r>
            <a:r>
              <a:rPr lang="zh-CN" altLang="en-US" dirty="0"/>
              <a:t>天</a:t>
            </a:r>
          </a:p>
          <a:p>
            <a:pPr marL="1371600" lvl="2" indent="-457200"/>
            <a:r>
              <a:rPr lang="zh-CN" altLang="en-US" dirty="0"/>
              <a:t>参加娱乐活动</a:t>
            </a:r>
            <a:r>
              <a:rPr lang="zh-TW" altLang="en-US" dirty="0"/>
              <a:t> </a:t>
            </a:r>
            <a:r>
              <a:rPr lang="zh-CN" altLang="en-US" dirty="0"/>
              <a:t>： </a:t>
            </a:r>
            <a:r>
              <a:rPr lang="en-US" altLang="zh-TW" dirty="0"/>
              <a:t>3-5 </a:t>
            </a:r>
            <a:r>
              <a:rPr lang="zh-CN" altLang="en-US" dirty="0"/>
              <a:t>天</a:t>
            </a:r>
          </a:p>
          <a:p>
            <a:pPr marL="1371600" lvl="2" indent="-457200"/>
            <a:r>
              <a:rPr lang="zh-CN" altLang="en-US" dirty="0"/>
              <a:t>视力完全恢复需要</a:t>
            </a:r>
            <a:r>
              <a:rPr lang="en-US" altLang="zh-CN" dirty="0"/>
              <a:t>1</a:t>
            </a:r>
            <a:r>
              <a:rPr lang="zh-CN" altLang="en-US" dirty="0"/>
              <a:t>周到</a:t>
            </a:r>
            <a:r>
              <a:rPr lang="en-US" altLang="zh-CN" dirty="0"/>
              <a:t>1</a:t>
            </a:r>
            <a:r>
              <a:rPr lang="zh-CN" altLang="en-US" dirty="0"/>
              <a:t>个月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表面切削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990600" lvl="1" indent="-533400">
              <a:buNone/>
            </a:pPr>
            <a:r>
              <a:rPr lang="zh-CN" altLang="en-US" dirty="0" smtClean="0"/>
              <a:t>缺</a:t>
            </a:r>
            <a:r>
              <a:rPr lang="zh-CN" altLang="en-US" dirty="0" smtClean="0"/>
              <a:t>点 </a:t>
            </a:r>
            <a:r>
              <a:rPr lang="en-US" altLang="zh-CN" dirty="0" smtClean="0"/>
              <a:t>2</a:t>
            </a:r>
          </a:p>
          <a:p>
            <a:pPr marL="990600" lvl="1" indent="-533400"/>
            <a:r>
              <a:rPr lang="zh-CN" altLang="en-US" dirty="0" smtClean="0">
                <a:solidFill>
                  <a:srgbClr val="FFFF00"/>
                </a:solidFill>
              </a:rPr>
              <a:t>疼痛</a:t>
            </a:r>
            <a:r>
              <a:rPr lang="zh-CN" altLang="en-US" dirty="0">
                <a:solidFill>
                  <a:srgbClr val="FFFF00"/>
                </a:solidFill>
              </a:rPr>
              <a:t>多</a:t>
            </a:r>
          </a:p>
          <a:p>
            <a:pPr marL="990600" lvl="1" indent="-533400"/>
            <a:r>
              <a:rPr lang="zh-CN" altLang="en-US" dirty="0"/>
              <a:t>恢复期病人较为烦躁</a:t>
            </a:r>
          </a:p>
          <a:p>
            <a:pPr marL="990600" lvl="1" indent="-533400"/>
            <a:r>
              <a:rPr lang="en-US" altLang="zh-TW" dirty="0"/>
              <a:t>2-4</a:t>
            </a:r>
            <a:r>
              <a:rPr lang="zh-CN" altLang="en-US" dirty="0"/>
              <a:t>内出现上皮缺损，碰触眼睛会导致</a:t>
            </a:r>
            <a:r>
              <a:rPr lang="zh-TW" altLang="en-US" dirty="0"/>
              <a:t>眼角膜</a:t>
            </a:r>
            <a:r>
              <a:rPr lang="zh-CN" altLang="en-US" dirty="0"/>
              <a:t>溃疡</a:t>
            </a:r>
          </a:p>
          <a:p>
            <a:pPr marL="990600" lvl="1" indent="-533400"/>
            <a:r>
              <a:rPr lang="zh-CN" altLang="en-US" dirty="0">
                <a:solidFill>
                  <a:srgbClr val="FFFF00"/>
                </a:solidFill>
              </a:rPr>
              <a:t>再治疗困难</a:t>
            </a:r>
          </a:p>
          <a:p>
            <a:pPr marL="990600" lvl="1" indent="-533400"/>
            <a:r>
              <a:rPr lang="zh-TW" altLang="en-US" dirty="0">
                <a:solidFill>
                  <a:srgbClr val="FFFF00"/>
                </a:solidFill>
              </a:rPr>
              <a:t>混浊</a:t>
            </a:r>
            <a:r>
              <a:rPr lang="zh-CN" altLang="en-US" dirty="0">
                <a:solidFill>
                  <a:srgbClr val="FFFF00"/>
                </a:solidFill>
              </a:rPr>
              <a:t>风险高</a:t>
            </a:r>
            <a:endParaRPr lang="zh-TW" altLang="en-US" dirty="0">
              <a:solidFill>
                <a:srgbClr val="FFFF00"/>
              </a:solidFill>
            </a:endParaRPr>
          </a:p>
          <a:p>
            <a:pPr marL="990600" lvl="1" indent="-533400"/>
            <a:r>
              <a:rPr lang="zh-CN" altLang="en-US" dirty="0">
                <a:solidFill>
                  <a:srgbClr val="FFFF00"/>
                </a:solidFill>
              </a:rPr>
              <a:t>更可能出现复发性糜烂</a:t>
            </a:r>
            <a:endParaRPr lang="zh-TW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74750"/>
          </a:xfrm>
        </p:spPr>
        <p:txBody>
          <a:bodyPr/>
          <a:lstStyle/>
          <a:p>
            <a:r>
              <a:rPr lang="zh-TW" altLang="en-US"/>
              <a:t>板层 </a:t>
            </a:r>
            <a:r>
              <a:rPr lang="en-US" altLang="zh-TW"/>
              <a:t>&amp; </a:t>
            </a:r>
            <a:r>
              <a:rPr lang="zh-TW" altLang="en-US"/>
              <a:t>表面切削 </a:t>
            </a:r>
          </a:p>
        </p:txBody>
      </p:sp>
      <p:graphicFrame>
        <p:nvGraphicFramePr>
          <p:cNvPr id="24680" name="Group 104"/>
          <p:cNvGraphicFramePr>
            <a:graphicFrameLocks noGrp="1"/>
          </p:cNvGraphicFramePr>
          <p:nvPr>
            <p:ph idx="1"/>
          </p:nvPr>
        </p:nvGraphicFramePr>
        <p:xfrm>
          <a:off x="457200" y="981075"/>
          <a:ext cx="8229600" cy="5945189"/>
        </p:xfrm>
        <a:graphic>
          <a:graphicData uri="http://schemas.openxmlformats.org/drawingml/2006/table">
            <a:tbl>
              <a:tblPr/>
              <a:tblGrid>
                <a:gridCol w="2743200"/>
                <a:gridCol w="2811463"/>
                <a:gridCol w="267493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板层切削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表面切削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2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术后眼睛的疼痛感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轻度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可能术后持续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12 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小时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中度到重度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/>
                      </a:r>
                      <a:b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</a:b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可能术后持续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7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2 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小时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视力恢复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较早 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(&lt;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24 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小时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较晚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(3 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到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7 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天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屈光稳定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较早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(1 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到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6 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周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较晚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(3 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周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到几个月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眼角膜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结疤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Minimal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(&lt; 1%)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较高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(1 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到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2 %)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干眼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较多</a:t>
                      </a:r>
                      <a:r>
                        <a:rPr kumimoji="1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</a:t>
                      </a:r>
                      <a:r>
                        <a:rPr kumimoji="1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可能持续</a:t>
                      </a: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6</a:t>
                      </a:r>
                      <a:r>
                        <a:rPr kumimoji="1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个月以上</a:t>
                      </a:r>
                      <a:r>
                        <a:rPr kumimoji="1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Less </a:t>
                      </a:r>
                      <a:r>
                        <a:rPr kumimoji="1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</a:t>
                      </a:r>
                      <a:r>
                        <a:rPr kumimoji="1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持续</a:t>
                      </a:r>
                      <a:r>
                        <a:rPr kumimoji="1" lang="zh-TW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</a:t>
                      </a:r>
                      <a:r>
                        <a:rPr kumimoji="1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至几周</a:t>
                      </a:r>
                      <a:r>
                        <a:rPr kumimoji="1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5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瓣膜并发症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扩张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0.05-0.66%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HOA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瓣膜不导入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HOA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最适合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多数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病人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眼角膜薄，平坦，陡峭峭，或瞳孔大的病人和运动员</a:t>
                      </a:r>
                      <a:endParaRPr kumimoji="1" lang="zh-TW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争议问题</a:t>
            </a: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533400" indent="-533400"/>
            <a:r>
              <a:rPr lang="zh-TW" altLang="en-US" dirty="0">
                <a:solidFill>
                  <a:srgbClr val="FFFF00"/>
                </a:solidFill>
              </a:rPr>
              <a:t>表面切削</a:t>
            </a:r>
            <a:r>
              <a:rPr lang="zh-CN" altLang="en-US" dirty="0">
                <a:solidFill>
                  <a:srgbClr val="FFFF00"/>
                </a:solidFill>
              </a:rPr>
              <a:t>的</a:t>
            </a:r>
            <a:r>
              <a:rPr lang="zh-CN" altLang="en-US" dirty="0" smtClean="0">
                <a:solidFill>
                  <a:srgbClr val="FFFF00"/>
                </a:solidFill>
              </a:rPr>
              <a:t>光</a:t>
            </a:r>
            <a:r>
              <a:rPr lang="zh-TW" altLang="en-US" dirty="0" smtClean="0">
                <a:solidFill>
                  <a:srgbClr val="FFFF00"/>
                </a:solidFill>
              </a:rPr>
              <a:t>學</a:t>
            </a:r>
            <a:r>
              <a:rPr lang="zh-CN" altLang="en-US" dirty="0" smtClean="0">
                <a:solidFill>
                  <a:srgbClr val="FFFF00"/>
                </a:solidFill>
              </a:rPr>
              <a:t>性</a:t>
            </a:r>
            <a:r>
              <a:rPr lang="zh-CN" altLang="en-US" dirty="0">
                <a:solidFill>
                  <a:srgbClr val="FFFF00"/>
                </a:solidFill>
              </a:rPr>
              <a:t>更好吗</a:t>
            </a:r>
            <a:r>
              <a:rPr lang="en-US" altLang="zh-TW" dirty="0">
                <a:solidFill>
                  <a:srgbClr val="FFFF00"/>
                </a:solidFill>
              </a:rPr>
              <a:t>?</a:t>
            </a:r>
          </a:p>
          <a:p>
            <a:pPr marL="914400" lvl="1" indent="-457200"/>
            <a:r>
              <a:rPr lang="en-US" altLang="zh-CN" dirty="0" smtClean="0"/>
              <a:t>MK -LASIK</a:t>
            </a:r>
            <a:r>
              <a:rPr lang="en-US" altLang="zh-TW" dirty="0" smtClean="0"/>
              <a:t> </a:t>
            </a:r>
            <a:r>
              <a:rPr lang="zh-CN" altLang="en-US" dirty="0" smtClean="0"/>
              <a:t>和</a:t>
            </a:r>
            <a:r>
              <a:rPr lang="en-US" altLang="zh-CN" dirty="0" smtClean="0"/>
              <a:t>PRK</a:t>
            </a:r>
            <a:r>
              <a:rPr lang="zh-TW" altLang="en-US" dirty="0" smtClean="0"/>
              <a:t> </a:t>
            </a:r>
            <a:r>
              <a:rPr lang="en-US" altLang="zh-TW" dirty="0" smtClean="0"/>
              <a:t>(</a:t>
            </a:r>
            <a:r>
              <a:rPr lang="en-US" altLang="zh-TW" dirty="0" err="1"/>
              <a:t>Danasoury</a:t>
            </a:r>
            <a:r>
              <a:rPr lang="en-US" altLang="zh-TW" dirty="0"/>
              <a:t> </a:t>
            </a:r>
            <a:r>
              <a:rPr lang="zh-TW" altLang="en-US" dirty="0"/>
              <a:t>研究</a:t>
            </a:r>
            <a:r>
              <a:rPr lang="en-US" altLang="zh-CN" dirty="0"/>
              <a:t>)</a:t>
            </a:r>
            <a:r>
              <a:rPr lang="zh-CN" altLang="en-US" dirty="0" smtClean="0"/>
              <a:t>的</a:t>
            </a:r>
            <a:r>
              <a:rPr lang="en-US" altLang="zh-CN" dirty="0" smtClean="0"/>
              <a:t>conventional </a:t>
            </a:r>
            <a:r>
              <a:rPr lang="zh-CN" altLang="en-US" dirty="0" smtClean="0"/>
              <a:t>比</a:t>
            </a:r>
            <a:r>
              <a:rPr lang="zh-CN" altLang="en-US" dirty="0"/>
              <a:t>较研究</a:t>
            </a:r>
            <a:r>
              <a:rPr lang="en-US" altLang="zh-CN" dirty="0"/>
              <a:t>:</a:t>
            </a:r>
            <a:r>
              <a:rPr lang="en-US" altLang="zh-TW" dirty="0"/>
              <a:t> </a:t>
            </a:r>
            <a:r>
              <a:rPr lang="zh-CN" altLang="en-US" dirty="0"/>
              <a:t>结果类似</a:t>
            </a:r>
            <a:r>
              <a:rPr lang="en-US" altLang="zh-TW" dirty="0"/>
              <a:t>.</a:t>
            </a:r>
          </a:p>
          <a:p>
            <a:pPr marL="914400" lvl="1" indent="-457200"/>
            <a:r>
              <a:rPr lang="zh-CN" altLang="en-US" dirty="0"/>
              <a:t>客制</a:t>
            </a:r>
            <a:r>
              <a:rPr lang="zh-CN" altLang="en-US" dirty="0" smtClean="0"/>
              <a:t>化</a:t>
            </a:r>
            <a:r>
              <a:rPr lang="en-US" altLang="zh-CN" dirty="0" smtClean="0"/>
              <a:t>( </a:t>
            </a:r>
            <a:r>
              <a:rPr lang="en-US" altLang="zh-CN" dirty="0" err="1" smtClean="0"/>
              <a:t>wavefront</a:t>
            </a:r>
            <a:r>
              <a:rPr lang="en-US" altLang="zh-CN" dirty="0" smtClean="0"/>
              <a:t> –guided )</a:t>
            </a:r>
            <a:r>
              <a:rPr lang="zh-CN" altLang="en-US" dirty="0" smtClean="0"/>
              <a:t>研究</a:t>
            </a:r>
            <a:r>
              <a:rPr lang="en-US" altLang="zh-TW" dirty="0"/>
              <a:t>(</a:t>
            </a:r>
            <a:r>
              <a:rPr lang="en-US" altLang="zh-TW" dirty="0" err="1"/>
              <a:t>MacRae</a:t>
            </a:r>
            <a:r>
              <a:rPr lang="en-US" altLang="zh-TW" dirty="0"/>
              <a:t>): 24 </a:t>
            </a:r>
            <a:r>
              <a:rPr lang="zh-TW" altLang="en-US" dirty="0"/>
              <a:t>病人</a:t>
            </a:r>
            <a:r>
              <a:rPr lang="en-US" altLang="zh-TW" dirty="0"/>
              <a:t>, </a:t>
            </a:r>
            <a:r>
              <a:rPr lang="zh-CN" altLang="en-US" dirty="0"/>
              <a:t>单眼实施</a:t>
            </a:r>
            <a:r>
              <a:rPr lang="en-US" altLang="zh-TW" dirty="0"/>
              <a:t>LASEK</a:t>
            </a:r>
            <a:r>
              <a:rPr lang="zh-CN" altLang="en-US" dirty="0"/>
              <a:t>手术</a:t>
            </a:r>
            <a:r>
              <a:rPr lang="en-US" altLang="zh-TW" dirty="0"/>
              <a:t>; </a:t>
            </a:r>
            <a:r>
              <a:rPr lang="zh-CN" altLang="en-US" dirty="0">
                <a:solidFill>
                  <a:srgbClr val="FFFF00"/>
                </a:solidFill>
              </a:rPr>
              <a:t>实施</a:t>
            </a:r>
            <a:r>
              <a:rPr lang="zh-TW" altLang="en-US" dirty="0">
                <a:solidFill>
                  <a:srgbClr val="FFFF00"/>
                </a:solidFill>
              </a:rPr>
              <a:t>表面切削</a:t>
            </a:r>
            <a:r>
              <a:rPr lang="zh-CN" altLang="en-US" dirty="0">
                <a:solidFill>
                  <a:srgbClr val="FFFF00"/>
                </a:solidFill>
              </a:rPr>
              <a:t>术眼睛的</a:t>
            </a:r>
            <a:r>
              <a:rPr lang="en-US" altLang="zh-CN" dirty="0">
                <a:solidFill>
                  <a:srgbClr val="FFFF00"/>
                </a:solidFill>
              </a:rPr>
              <a:t>HOA</a:t>
            </a:r>
            <a:r>
              <a:rPr lang="zh-CN" altLang="en-US" dirty="0">
                <a:solidFill>
                  <a:srgbClr val="FFFF00"/>
                </a:solidFill>
              </a:rPr>
              <a:t>比常规</a:t>
            </a:r>
            <a:r>
              <a:rPr lang="zh-TW" altLang="en-US" dirty="0">
                <a:solidFill>
                  <a:srgbClr val="FFFF00"/>
                </a:solidFill>
              </a:rPr>
              <a:t> </a:t>
            </a:r>
            <a:r>
              <a:rPr lang="en-US" altLang="zh-TW" dirty="0">
                <a:solidFill>
                  <a:srgbClr val="FFFF00"/>
                </a:solidFill>
              </a:rPr>
              <a:t>LASIK</a:t>
            </a:r>
            <a:r>
              <a:rPr lang="zh-CN" altLang="en-US" dirty="0">
                <a:solidFill>
                  <a:srgbClr val="FFFF00"/>
                </a:solidFill>
              </a:rPr>
              <a:t>少，</a:t>
            </a:r>
            <a:r>
              <a:rPr lang="zh-CN" altLang="en-US" dirty="0"/>
              <a:t>也比同一个激光器下</a:t>
            </a:r>
            <a:r>
              <a:rPr lang="en-US" altLang="zh-CN" dirty="0"/>
              <a:t>340</a:t>
            </a:r>
            <a:r>
              <a:rPr lang="zh-CN" altLang="en-US" dirty="0"/>
              <a:t>只眼睛所接受的客制化</a:t>
            </a:r>
            <a:r>
              <a:rPr lang="en-US" altLang="zh-TW" dirty="0"/>
              <a:t>LASIK</a:t>
            </a:r>
            <a:r>
              <a:rPr lang="zh-CN" altLang="en-US" dirty="0"/>
              <a:t>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Epi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vs</a:t>
            </a:r>
            <a:r>
              <a:rPr lang="en-US" altLang="zh-CN" dirty="0" smtClean="0"/>
              <a:t> Intra LASIK</a:t>
            </a:r>
            <a:endParaRPr lang="zh-CN" altLang="en-US" dirty="0"/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09600" indent="-609600"/>
            <a:r>
              <a:rPr lang="zh-CN" altLang="en-US" dirty="0"/>
              <a:t>使用</a:t>
            </a:r>
            <a:r>
              <a:rPr lang="zh-CN" altLang="en-US" dirty="0">
                <a:solidFill>
                  <a:srgbClr val="FFFF00"/>
                </a:solidFill>
              </a:rPr>
              <a:t>机械系统</a:t>
            </a:r>
            <a:r>
              <a:rPr lang="zh-CN" altLang="en-US" dirty="0" smtClean="0">
                <a:solidFill>
                  <a:srgbClr val="FFFF00"/>
                </a:solidFill>
              </a:rPr>
              <a:t>的</a:t>
            </a:r>
            <a:r>
              <a:rPr lang="en-US" altLang="zh-TW" dirty="0" err="1" smtClean="0">
                <a:solidFill>
                  <a:srgbClr val="FFFF00"/>
                </a:solidFill>
              </a:rPr>
              <a:t>Epi</a:t>
            </a:r>
            <a:r>
              <a:rPr lang="en-US" altLang="zh-TW" dirty="0" smtClean="0">
                <a:solidFill>
                  <a:srgbClr val="FFFF00"/>
                </a:solidFill>
              </a:rPr>
              <a:t>-LASEK</a:t>
            </a:r>
            <a:r>
              <a:rPr lang="en-US" altLang="zh-CN" dirty="0" smtClean="0">
                <a:solidFill>
                  <a:srgbClr val="FFFF00"/>
                </a:solidFill>
              </a:rPr>
              <a:t> </a:t>
            </a:r>
            <a:r>
              <a:rPr lang="zh-CN" altLang="en-US" dirty="0">
                <a:solidFill>
                  <a:srgbClr val="FFFF00"/>
                </a:solidFill>
              </a:rPr>
              <a:t>在恢复或治愈方面有优势</a:t>
            </a:r>
            <a:r>
              <a:rPr lang="zh-CN" altLang="en-US" dirty="0" smtClean="0">
                <a:solidFill>
                  <a:srgbClr val="FFFF00"/>
                </a:solidFill>
              </a:rPr>
              <a:t>吗</a:t>
            </a:r>
            <a:r>
              <a:rPr lang="en-US" altLang="zh-CN" dirty="0" smtClean="0">
                <a:solidFill>
                  <a:srgbClr val="FFFF00"/>
                </a:solidFill>
              </a:rPr>
              <a:t>( PRK) </a:t>
            </a:r>
            <a:r>
              <a:rPr lang="zh-CN" altLang="en-US" dirty="0" smtClean="0">
                <a:solidFill>
                  <a:srgbClr val="FFFF00"/>
                </a:solidFill>
              </a:rPr>
              <a:t>？</a:t>
            </a:r>
            <a:r>
              <a:rPr lang="zh-CN" altLang="en-US" dirty="0">
                <a:solidFill>
                  <a:srgbClr val="FFFF00"/>
                </a:solidFill>
              </a:rPr>
              <a:t>目前为止，该结果好坏参半。</a:t>
            </a:r>
            <a:endParaRPr lang="zh-TW" altLang="en-US" dirty="0">
              <a:solidFill>
                <a:srgbClr val="FFFF00"/>
              </a:solidFill>
            </a:endParaRPr>
          </a:p>
          <a:p>
            <a:pPr marL="609600" indent="-609600"/>
            <a:r>
              <a:rPr lang="en-US" altLang="zh-TW" dirty="0" err="1">
                <a:solidFill>
                  <a:srgbClr val="FFFF00"/>
                </a:solidFill>
              </a:rPr>
              <a:t>intraLase</a:t>
            </a:r>
            <a:r>
              <a:rPr lang="zh-CN" altLang="en-US" dirty="0" smtClean="0"/>
              <a:t>比</a:t>
            </a:r>
            <a:r>
              <a:rPr lang="zh-CN" altLang="en-US" dirty="0" smtClean="0">
                <a:solidFill>
                  <a:srgbClr val="FFFF00"/>
                </a:solidFill>
              </a:rPr>
              <a:t>机</a:t>
            </a:r>
            <a:r>
              <a:rPr lang="zh-CN" altLang="en-US" dirty="0">
                <a:solidFill>
                  <a:srgbClr val="FFFF00"/>
                </a:solidFill>
              </a:rPr>
              <a:t>械显微角膜</a:t>
            </a:r>
            <a:r>
              <a:rPr lang="zh-CN" altLang="en-US" dirty="0" smtClean="0">
                <a:solidFill>
                  <a:srgbClr val="FFFF00"/>
                </a:solidFill>
              </a:rPr>
              <a:t>刀</a:t>
            </a:r>
            <a:r>
              <a:rPr lang="en-US" altLang="zh-CN" dirty="0" smtClean="0">
                <a:solidFill>
                  <a:srgbClr val="FFFF00"/>
                </a:solidFill>
              </a:rPr>
              <a:t>MK</a:t>
            </a:r>
            <a:r>
              <a:rPr lang="zh-CN" altLang="en-US" dirty="0" smtClean="0"/>
              <a:t>或</a:t>
            </a:r>
            <a:r>
              <a:rPr lang="zh-TW" altLang="en-US" dirty="0">
                <a:solidFill>
                  <a:srgbClr val="FFFF00"/>
                </a:solidFill>
              </a:rPr>
              <a:t>表面</a:t>
            </a:r>
            <a:r>
              <a:rPr lang="zh-TW" altLang="en-US" dirty="0" smtClean="0">
                <a:solidFill>
                  <a:srgbClr val="FFFF00"/>
                </a:solidFill>
              </a:rPr>
              <a:t>切削</a:t>
            </a:r>
            <a:r>
              <a:rPr lang="en-US" altLang="zh-TW" dirty="0" smtClean="0">
                <a:solidFill>
                  <a:srgbClr val="FFFF00"/>
                </a:solidFill>
              </a:rPr>
              <a:t>PRK </a:t>
            </a:r>
            <a:r>
              <a:rPr lang="zh-CN" altLang="en-US" dirty="0" smtClean="0"/>
              <a:t>产</a:t>
            </a:r>
            <a:r>
              <a:rPr lang="zh-CN" altLang="en-US" dirty="0"/>
              <a:t>生更好的</a:t>
            </a:r>
            <a:r>
              <a:rPr lang="zh-CN" altLang="en-US" dirty="0" smtClean="0"/>
              <a:t>光</a:t>
            </a:r>
            <a:r>
              <a:rPr lang="zh-TW" altLang="en-US" dirty="0" smtClean="0">
                <a:solidFill>
                  <a:srgbClr val="FFFF00"/>
                </a:solidFill>
              </a:rPr>
              <a:t>學</a:t>
            </a:r>
            <a:r>
              <a:rPr lang="zh-CN" altLang="en-US" dirty="0" smtClean="0"/>
              <a:t>性</a:t>
            </a:r>
            <a:r>
              <a:rPr lang="zh-CN" altLang="en-US" dirty="0"/>
              <a:t>且能够更好控制</a:t>
            </a:r>
            <a:r>
              <a:rPr lang="en-US" altLang="zh-TW" dirty="0"/>
              <a:t>HOA</a:t>
            </a:r>
            <a:r>
              <a:rPr lang="zh-CN" altLang="en-US" dirty="0"/>
              <a:t>吗？</a:t>
            </a:r>
            <a:r>
              <a:rPr lang="zh-TW" altLang="en-US" dirty="0"/>
              <a:t> </a:t>
            </a:r>
            <a:r>
              <a:rPr lang="zh-CN" altLang="en-US" dirty="0"/>
              <a:t>不同时期的研究都不一</a:t>
            </a:r>
            <a:r>
              <a:rPr lang="zh-CN" altLang="en-US" dirty="0" smtClean="0"/>
              <a:t>样 </a:t>
            </a:r>
            <a:r>
              <a:rPr lang="en-US" altLang="zh-TW" dirty="0" smtClean="0"/>
              <a:t>(</a:t>
            </a:r>
            <a:r>
              <a:rPr lang="en-US" altLang="zh-TW" dirty="0" err="1"/>
              <a:t>Durry</a:t>
            </a:r>
            <a:r>
              <a:rPr lang="en-US" altLang="zh-TW" dirty="0"/>
              <a:t>, </a:t>
            </a:r>
            <a:r>
              <a:rPr lang="en-US" altLang="zh-TW" dirty="0" err="1"/>
              <a:t>Stonecipher</a:t>
            </a:r>
            <a:r>
              <a:rPr lang="en-US" altLang="zh-TW" dirty="0"/>
              <a:t>, Slade, </a:t>
            </a:r>
            <a:r>
              <a:rPr lang="en-US" altLang="zh-TW" dirty="0" err="1"/>
              <a:t>Manche</a:t>
            </a:r>
            <a:r>
              <a:rPr lang="en-US" altLang="zh-TW" dirty="0"/>
              <a:t>)</a:t>
            </a:r>
            <a:r>
              <a:rPr lang="zh-CN" altLang="en-US" dirty="0"/>
              <a:t>。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24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srgbClr val="FFFF00"/>
                </a:solidFill>
              </a:rPr>
              <a:t>表面切削</a:t>
            </a:r>
          </a:p>
        </p:txBody>
      </p:sp>
      <p:graphicFrame>
        <p:nvGraphicFramePr>
          <p:cNvPr id="28749" name="Group 7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08489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PRK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LASEK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Epi</a:t>
                      </a:r>
                      <a:r>
                        <a:rPr kumimoji="1" lang="en-US" altLang="zh-TW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LASIK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去除上皮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清创术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稀释酒精，放松上皮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Epi-keratome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术后疼痛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重度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中度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轻度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视力恢复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较晚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(5-7</a:t>
                      </a: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天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较晚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</a:t>
                      </a: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酒精中毒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较快</a:t>
                      </a:r>
                      <a:r>
                        <a:rPr kumimoji="1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(3-5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天</a:t>
                      </a:r>
                      <a:r>
                        <a:rPr kumimoji="1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术后激素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几个月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眼角膜</a:t>
                      </a: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变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混浊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常见，尤其是高度近视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指征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低度近视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高度近视的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眼角膜</a:t>
                      </a: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变薄</a:t>
                      </a:r>
                      <a:endParaRPr kumimoji="1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高度近视的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眼角膜</a:t>
                      </a: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变薄</a:t>
                      </a:r>
                      <a:endParaRPr kumimoji="1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目前</a:t>
            </a:r>
            <a:r>
              <a:rPr lang="zh-TW" altLang="en-US"/>
              <a:t>表面切削</a:t>
            </a:r>
            <a:r>
              <a:rPr lang="zh-CN" altLang="en-US"/>
              <a:t>的发展趋势</a:t>
            </a:r>
            <a:endParaRPr lang="zh-TW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先进</a:t>
            </a:r>
            <a:r>
              <a:rPr lang="zh-TW" altLang="en-US" sz="4000" dirty="0">
                <a:solidFill>
                  <a:srgbClr val="FFFF00"/>
                </a:solidFill>
              </a:rPr>
              <a:t>表面切削</a:t>
            </a:r>
            <a:r>
              <a:rPr lang="zh-CN" altLang="en-US" sz="4000" dirty="0">
                <a:solidFill>
                  <a:srgbClr val="FFFF00"/>
                </a:solidFill>
              </a:rPr>
              <a:t>术</a:t>
            </a:r>
            <a:r>
              <a:rPr lang="zh-CN" altLang="en-US" sz="4000" dirty="0"/>
              <a:t>的增进效果</a:t>
            </a:r>
            <a:endParaRPr lang="zh-TW" altLang="en-US" sz="4000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比起常规</a:t>
            </a:r>
            <a:r>
              <a:rPr lang="en-US" altLang="zh-TW" dirty="0"/>
              <a:t>LASIK</a:t>
            </a:r>
            <a:r>
              <a:rPr lang="zh-CN" altLang="en-US" dirty="0"/>
              <a:t>， 更多提高视力</a:t>
            </a:r>
            <a:r>
              <a:rPr lang="en-US" altLang="zh-TW" dirty="0"/>
              <a:t>: </a:t>
            </a:r>
            <a:r>
              <a:rPr lang="zh-CN" altLang="en-US" dirty="0">
                <a:solidFill>
                  <a:srgbClr val="FFFF00"/>
                </a:solidFill>
              </a:rPr>
              <a:t>没有瓣膜</a:t>
            </a:r>
            <a:r>
              <a:rPr lang="en-US" altLang="zh-TW" dirty="0">
                <a:solidFill>
                  <a:srgbClr val="FFFF00"/>
                </a:solidFill>
              </a:rPr>
              <a:t>, ↓HOA </a:t>
            </a:r>
          </a:p>
          <a:p>
            <a:r>
              <a:rPr lang="zh-CN" altLang="en-US" dirty="0">
                <a:solidFill>
                  <a:srgbClr val="FFFF00"/>
                </a:solidFill>
              </a:rPr>
              <a:t>前导</a:t>
            </a:r>
            <a:r>
              <a:rPr lang="zh-CN" altLang="en-US" dirty="0" smtClean="0">
                <a:solidFill>
                  <a:srgbClr val="FFFF00"/>
                </a:solidFill>
              </a:rPr>
              <a:t>波</a:t>
            </a:r>
            <a:r>
              <a:rPr lang="en-US" altLang="zh-CN" dirty="0" smtClean="0">
                <a:solidFill>
                  <a:srgbClr val="FFFF00"/>
                </a:solidFill>
              </a:rPr>
              <a:t>PRK</a:t>
            </a:r>
            <a:r>
              <a:rPr lang="zh-CN" altLang="en-US" dirty="0" smtClean="0">
                <a:solidFill>
                  <a:srgbClr val="FFFF00"/>
                </a:solidFill>
              </a:rPr>
              <a:t>术</a:t>
            </a:r>
            <a:r>
              <a:rPr lang="zh-CN" altLang="en-US" dirty="0">
                <a:solidFill>
                  <a:srgbClr val="FFFF00"/>
                </a:solidFill>
              </a:rPr>
              <a:t>比起前导波</a:t>
            </a:r>
            <a:r>
              <a:rPr lang="en-US" altLang="zh-CN" dirty="0">
                <a:solidFill>
                  <a:srgbClr val="FFFF00"/>
                </a:solidFill>
              </a:rPr>
              <a:t>LASIK:</a:t>
            </a:r>
            <a:r>
              <a:rPr lang="zh-CN" altLang="en-US" dirty="0">
                <a:solidFill>
                  <a:srgbClr val="FFFF00"/>
                </a:solidFill>
              </a:rPr>
              <a:t>视力更好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生物力学</a:t>
            </a:r>
            <a:r>
              <a:rPr lang="en-US" altLang="zh-TW" sz="4000"/>
              <a:t>&amp; </a:t>
            </a:r>
            <a:r>
              <a:rPr lang="zh-TW" altLang="en-US" sz="4000"/>
              <a:t>表面切削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表面切削</a:t>
            </a:r>
            <a:r>
              <a:rPr lang="zh-CN" altLang="en-US" dirty="0"/>
              <a:t>优于</a:t>
            </a:r>
            <a:r>
              <a:rPr lang="zh-TW" altLang="en-US" dirty="0"/>
              <a:t> </a:t>
            </a:r>
            <a:r>
              <a:rPr lang="en-US" altLang="zh-TW" dirty="0"/>
              <a:t>LASIK: </a:t>
            </a:r>
            <a:r>
              <a:rPr lang="zh-TW" altLang="en-US" dirty="0">
                <a:solidFill>
                  <a:srgbClr val="FFFF00"/>
                </a:solidFill>
              </a:rPr>
              <a:t>眼角膜</a:t>
            </a:r>
            <a:r>
              <a:rPr lang="zh-CN" altLang="en-US" dirty="0">
                <a:solidFill>
                  <a:srgbClr val="FFFF00"/>
                </a:solidFill>
              </a:rPr>
              <a:t>的生物力学改变有限</a:t>
            </a:r>
            <a:endParaRPr lang="zh-TW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</a:rPr>
              <a:t>表面切削还是</a:t>
            </a:r>
            <a:r>
              <a:rPr lang="zh-TW" altLang="en-US" dirty="0">
                <a:solidFill>
                  <a:srgbClr val="FFFF00"/>
                </a:solidFill>
              </a:rPr>
              <a:t>板层</a:t>
            </a:r>
            <a:r>
              <a:rPr lang="zh-CN" altLang="en-US" dirty="0">
                <a:solidFill>
                  <a:srgbClr val="FFFF00"/>
                </a:solidFill>
              </a:rPr>
              <a:t>切削</a:t>
            </a:r>
            <a:r>
              <a:rPr lang="en-US" altLang="zh-TW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 smtClean="0">
              <a:ea typeface="宋体" pitchFamily="2" charset="-122"/>
            </a:endParaRPr>
          </a:p>
          <a:p>
            <a:r>
              <a:rPr lang="zh-TW" altLang="en-US" dirty="0" smtClean="0"/>
              <a:t>張朝凱 </a:t>
            </a:r>
            <a:endParaRPr lang="en-US" altLang="zh-TW" dirty="0" smtClean="0"/>
          </a:p>
          <a:p>
            <a:r>
              <a:rPr lang="zh-TW" altLang="en-US" dirty="0" smtClean="0"/>
              <a:t>台灣諾貝爾眼科機構</a:t>
            </a:r>
            <a:endParaRPr lang="zh-CN" altLang="en-US" dirty="0"/>
          </a:p>
        </p:txBody>
      </p:sp>
      <p:pic>
        <p:nvPicPr>
          <p:cNvPr id="112642" name="Picture 2" descr="G:\waiting  updated  photos\DSC016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3666" name="Picture 2" descr="G:\waiting  updated  photos\DSC016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4690" name="Picture 2" descr="G:\waiting  updated  photos\DSC015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混浊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dirty="0"/>
              <a:t>影响因素</a:t>
            </a:r>
          </a:p>
          <a:p>
            <a:pPr lvl="1">
              <a:lnSpc>
                <a:spcPct val="80000"/>
              </a:lnSpc>
            </a:pPr>
            <a:r>
              <a:rPr lang="zh-CN" altLang="en-US" sz="2400" dirty="0">
                <a:solidFill>
                  <a:srgbClr val="FFFF00"/>
                </a:solidFill>
              </a:rPr>
              <a:t>切割深度较厚</a:t>
            </a:r>
          </a:p>
          <a:p>
            <a:pPr lvl="1">
              <a:lnSpc>
                <a:spcPct val="80000"/>
              </a:lnSpc>
            </a:pPr>
            <a:r>
              <a:rPr lang="zh-CN" altLang="en-US" sz="2400" dirty="0">
                <a:solidFill>
                  <a:srgbClr val="FFFF00"/>
                </a:solidFill>
              </a:rPr>
              <a:t>紫外线</a:t>
            </a:r>
            <a:r>
              <a:rPr lang="zh-TW" altLang="en-US" sz="2400" dirty="0">
                <a:solidFill>
                  <a:srgbClr val="FFFF00"/>
                </a:solidFill>
              </a:rPr>
              <a:t>                </a:t>
            </a:r>
          </a:p>
          <a:p>
            <a:pPr>
              <a:lnSpc>
                <a:spcPct val="80000"/>
              </a:lnSpc>
            </a:pPr>
            <a:r>
              <a:rPr lang="zh-CN" altLang="en-US" sz="2800" dirty="0"/>
              <a:t>和</a:t>
            </a:r>
            <a:r>
              <a:rPr lang="zh-TW" altLang="en-US" sz="2800" dirty="0"/>
              <a:t>眼角膜</a:t>
            </a:r>
            <a:r>
              <a:rPr lang="zh-CN" altLang="en-US" sz="2800" dirty="0"/>
              <a:t>改变后引起的</a:t>
            </a:r>
            <a:r>
              <a:rPr lang="zh-TW" altLang="en-US" sz="2800" dirty="0">
                <a:solidFill>
                  <a:srgbClr val="FFFF00"/>
                </a:solidFill>
              </a:rPr>
              <a:t>细胞因子</a:t>
            </a:r>
            <a:r>
              <a:rPr lang="zh-CN" altLang="en-US" sz="2800" dirty="0">
                <a:solidFill>
                  <a:srgbClr val="FFFF00"/>
                </a:solidFill>
              </a:rPr>
              <a:t>和</a:t>
            </a:r>
            <a:r>
              <a:rPr lang="zh-TW" altLang="en-US" sz="2800" dirty="0">
                <a:solidFill>
                  <a:srgbClr val="FFFF00"/>
                </a:solidFill>
              </a:rPr>
              <a:t>金属蛋白酶</a:t>
            </a:r>
            <a:r>
              <a:rPr lang="zh-CN" altLang="en-US" sz="2800" dirty="0">
                <a:solidFill>
                  <a:srgbClr val="FFFF00"/>
                </a:solidFill>
              </a:rPr>
              <a:t>有关</a:t>
            </a:r>
          </a:p>
          <a:p>
            <a:pPr>
              <a:lnSpc>
                <a:spcPct val="80000"/>
              </a:lnSpc>
            </a:pPr>
            <a:r>
              <a:rPr lang="zh-TW" altLang="en-US" sz="2800" dirty="0"/>
              <a:t>↑恢复视力</a:t>
            </a:r>
          </a:p>
          <a:p>
            <a:pPr>
              <a:lnSpc>
                <a:spcPct val="80000"/>
              </a:lnSpc>
            </a:pPr>
            <a:r>
              <a:rPr lang="zh-TW" altLang="en-US" sz="2800" dirty="0"/>
              <a:t>↓</a:t>
            </a:r>
            <a:r>
              <a:rPr lang="zh-TW" altLang="en-US" sz="2800" dirty="0">
                <a:solidFill>
                  <a:srgbClr val="FFFF00"/>
                </a:solidFill>
              </a:rPr>
              <a:t>混浊</a:t>
            </a:r>
          </a:p>
          <a:p>
            <a:pPr lvl="1">
              <a:lnSpc>
                <a:spcPct val="80000"/>
              </a:lnSpc>
            </a:pPr>
            <a:r>
              <a:rPr lang="zh-TW" altLang="en-US" sz="2400" dirty="0">
                <a:solidFill>
                  <a:srgbClr val="FFFF00"/>
                </a:solidFill>
              </a:rPr>
              <a:t>维他命</a:t>
            </a:r>
            <a:r>
              <a:rPr lang="en-US" altLang="zh-TW" sz="2400" dirty="0">
                <a:solidFill>
                  <a:srgbClr val="FFFF00"/>
                </a:solidFill>
              </a:rPr>
              <a:t>c</a:t>
            </a:r>
          </a:p>
          <a:p>
            <a:pPr lvl="1">
              <a:lnSpc>
                <a:spcPct val="80000"/>
              </a:lnSpc>
            </a:pPr>
            <a:r>
              <a:rPr lang="en-US" altLang="zh-TW" sz="2400" dirty="0">
                <a:solidFill>
                  <a:srgbClr val="FFFF00"/>
                </a:solidFill>
              </a:rPr>
              <a:t>LASEK, </a:t>
            </a:r>
            <a:r>
              <a:rPr lang="en-US" altLang="zh-TW" sz="2400" dirty="0" err="1">
                <a:solidFill>
                  <a:srgbClr val="FFFF00"/>
                </a:solidFill>
              </a:rPr>
              <a:t>E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pi</a:t>
            </a:r>
            <a:r>
              <a:rPr lang="en-US" altLang="zh-TW" sz="2400" dirty="0" smtClean="0">
                <a:solidFill>
                  <a:srgbClr val="FFFF00"/>
                </a:solidFill>
              </a:rPr>
              <a:t>-LASIK</a:t>
            </a:r>
            <a:r>
              <a:rPr lang="en-US" altLang="zh-TW" sz="2400" dirty="0">
                <a:solidFill>
                  <a:srgbClr val="FFFF00"/>
                </a:solidFill>
              </a:rPr>
              <a:t>: </a:t>
            </a:r>
            <a:r>
              <a:rPr lang="zh-CN" altLang="en-US" sz="2400" dirty="0">
                <a:solidFill>
                  <a:srgbClr val="FFFF00"/>
                </a:solidFill>
              </a:rPr>
              <a:t>保存角膜上皮瓣</a:t>
            </a:r>
          </a:p>
          <a:p>
            <a:pPr lvl="1">
              <a:lnSpc>
                <a:spcPct val="80000"/>
              </a:lnSpc>
            </a:pPr>
            <a:r>
              <a:rPr lang="zh-CN" altLang="en-US" sz="2400" dirty="0">
                <a:solidFill>
                  <a:srgbClr val="FFFF00"/>
                </a:solidFill>
              </a:rPr>
              <a:t>低温复水</a:t>
            </a:r>
          </a:p>
          <a:p>
            <a:pPr lvl="1">
              <a:lnSpc>
                <a:spcPct val="80000"/>
              </a:lnSpc>
            </a:pPr>
            <a:r>
              <a:rPr lang="zh-CN" altLang="en-US" sz="2400" dirty="0">
                <a:solidFill>
                  <a:srgbClr val="FFFF00"/>
                </a:solidFill>
                <a:ea typeface="宋体" pitchFamily="2" charset="-122"/>
              </a:rPr>
              <a:t>丝裂霉素</a:t>
            </a:r>
            <a:r>
              <a:rPr lang="zh-CN" altLang="en-US" sz="2400" dirty="0">
                <a:solidFill>
                  <a:srgbClr val="FFFF00"/>
                </a:solidFill>
              </a:rPr>
              <a:t> （</a:t>
            </a:r>
            <a:r>
              <a:rPr lang="en-US" altLang="zh-TW" sz="2400" dirty="0">
                <a:solidFill>
                  <a:srgbClr val="FFFF00"/>
                </a:solidFill>
              </a:rPr>
              <a:t>MMC</a:t>
            </a:r>
            <a:r>
              <a:rPr lang="zh-CN" altLang="en-US" sz="2400" dirty="0">
                <a:solidFill>
                  <a:srgbClr val="FFFF00"/>
                </a:solidFill>
              </a:rPr>
              <a:t>）</a:t>
            </a:r>
            <a:endParaRPr lang="zh-TW" alt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丝裂霉素</a:t>
            </a:r>
            <a:r>
              <a:rPr lang="zh-CN" altLang="en-US"/>
              <a:t> （</a:t>
            </a:r>
            <a:r>
              <a:rPr lang="en-US" altLang="zh-TW"/>
              <a:t>MMC</a:t>
            </a:r>
            <a:r>
              <a:rPr lang="zh-CN" altLang="en-US"/>
              <a:t>）</a:t>
            </a:r>
            <a:endParaRPr lang="zh-TW" alt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dirty="0"/>
              <a:t>讨论</a:t>
            </a:r>
          </a:p>
          <a:p>
            <a:pPr lvl="1"/>
            <a:r>
              <a:rPr lang="zh-CN" altLang="en-US" sz="2400" dirty="0" smtClean="0"/>
              <a:t>对</a:t>
            </a:r>
            <a:r>
              <a:rPr lang="zh-CN" altLang="en-US" sz="2400" dirty="0"/>
              <a:t>高度近视的使用安全且有效</a:t>
            </a:r>
          </a:p>
          <a:p>
            <a:pPr lvl="1"/>
            <a:r>
              <a:rPr lang="zh-CN" altLang="en-US" sz="2400" dirty="0"/>
              <a:t>初</a:t>
            </a:r>
            <a:r>
              <a:rPr lang="zh-CN" altLang="en-US" sz="2400" dirty="0" smtClean="0"/>
              <a:t>始 </a:t>
            </a:r>
            <a:r>
              <a:rPr lang="en-US" altLang="zh-TW" sz="2400" dirty="0" err="1" smtClean="0"/>
              <a:t>tx</a:t>
            </a:r>
            <a:r>
              <a:rPr lang="en-US" altLang="zh-TW" sz="2400" dirty="0" smtClean="0"/>
              <a:t> : </a:t>
            </a:r>
            <a:r>
              <a:rPr lang="zh-CN" altLang="en-US" sz="2400" dirty="0"/>
              <a:t>有风险的病人：</a:t>
            </a:r>
            <a:r>
              <a:rPr lang="en-US" altLang="zh-TW" sz="2400" dirty="0">
                <a:solidFill>
                  <a:srgbClr val="FFFF00"/>
                </a:solidFill>
              </a:rPr>
              <a:t>0.02% MMC x 2 </a:t>
            </a:r>
            <a:r>
              <a:rPr lang="zh-CN" altLang="en-US" sz="2400" dirty="0">
                <a:solidFill>
                  <a:srgbClr val="FFFF00"/>
                </a:solidFill>
              </a:rPr>
              <a:t>分钟</a:t>
            </a:r>
            <a:r>
              <a:rPr lang="zh-TW" altLang="en-US" sz="2400" dirty="0">
                <a:solidFill>
                  <a:srgbClr val="FFFF00"/>
                </a:solidFill>
              </a:rPr>
              <a:t> </a:t>
            </a:r>
            <a:endParaRPr lang="zh-TW" altLang="zh-CN" sz="2400" dirty="0">
              <a:solidFill>
                <a:srgbClr val="FFFF00"/>
              </a:solidFill>
            </a:endParaRPr>
          </a:p>
          <a:p>
            <a:pPr lvl="1"/>
            <a:r>
              <a:rPr lang="zh-CN" altLang="en-US" sz="2400" dirty="0">
                <a:solidFill>
                  <a:srgbClr val="FFFF00"/>
                </a:solidFill>
              </a:rPr>
              <a:t>屈光偏差高</a:t>
            </a:r>
            <a:endParaRPr lang="zh-TW" altLang="en-US" sz="2400" dirty="0">
              <a:solidFill>
                <a:srgbClr val="FFFF00"/>
              </a:solidFill>
            </a:endParaRPr>
          </a:p>
          <a:p>
            <a:pPr lvl="1"/>
            <a:r>
              <a:rPr lang="zh-CN" altLang="en-US" sz="2400" dirty="0">
                <a:solidFill>
                  <a:srgbClr val="FFFF00"/>
                </a:solidFill>
              </a:rPr>
              <a:t>之前接收</a:t>
            </a:r>
            <a:r>
              <a:rPr lang="zh-TW" altLang="en-US" sz="2400" dirty="0">
                <a:solidFill>
                  <a:srgbClr val="FFFF00"/>
                </a:solidFill>
              </a:rPr>
              <a:t> 眼角膜</a:t>
            </a:r>
            <a:r>
              <a:rPr lang="zh-CN" altLang="en-US" sz="2400" dirty="0">
                <a:solidFill>
                  <a:srgbClr val="FFFF00"/>
                </a:solidFill>
              </a:rPr>
              <a:t>手术</a:t>
            </a:r>
          </a:p>
          <a:p>
            <a:r>
              <a:rPr lang="en-US" altLang="zh-TW" sz="2800" dirty="0" err="1"/>
              <a:t>Goldsberry</a:t>
            </a:r>
            <a:r>
              <a:rPr lang="zh-CN" altLang="en-US" sz="2800" dirty="0"/>
              <a:t>等人</a:t>
            </a:r>
            <a:r>
              <a:rPr lang="en-US" altLang="zh-TW" sz="2800" dirty="0"/>
              <a:t>: 0.02% MMC x 12 </a:t>
            </a:r>
            <a:r>
              <a:rPr lang="zh-CN" altLang="en-US" sz="2800" dirty="0"/>
              <a:t>秒</a:t>
            </a:r>
            <a:r>
              <a:rPr lang="en-US" altLang="zh-TW" sz="2800" dirty="0"/>
              <a:t>: </a:t>
            </a:r>
            <a:r>
              <a:rPr lang="zh-CN" altLang="en-US" sz="2800" dirty="0"/>
              <a:t>同样有效</a:t>
            </a:r>
            <a:endParaRPr lang="en-US" altLang="zh-CN" sz="2800" dirty="0"/>
          </a:p>
          <a:p>
            <a:r>
              <a:rPr lang="en-US" altLang="zh-TW" sz="2800" dirty="0" err="1"/>
              <a:t>Argento</a:t>
            </a:r>
            <a:r>
              <a:rPr lang="zh-CN" altLang="en-US" sz="2800" dirty="0"/>
              <a:t>等人</a:t>
            </a:r>
            <a:r>
              <a:rPr lang="en-US" altLang="zh-TW" sz="2800" dirty="0"/>
              <a:t>: 0.002% MMC x 2 </a:t>
            </a:r>
            <a:r>
              <a:rPr lang="zh-CN" altLang="en-US" sz="2800" dirty="0"/>
              <a:t>分钟</a:t>
            </a:r>
            <a:r>
              <a:rPr lang="zh-TW" altLang="en-US" sz="2800" dirty="0"/>
              <a:t> </a:t>
            </a:r>
            <a:r>
              <a:rPr lang="en-US" altLang="zh-TW" sz="2800" dirty="0"/>
              <a:t>:</a:t>
            </a:r>
            <a:r>
              <a:rPr lang="zh-CN" altLang="en-US" sz="2800" dirty="0"/>
              <a:t>同样有效</a:t>
            </a:r>
            <a:endParaRPr lang="en-US" altLang="zh-CN" sz="2800" dirty="0"/>
          </a:p>
          <a:p>
            <a:endParaRPr lang="zh-TW" altLang="en-US" sz="2800" dirty="0"/>
          </a:p>
          <a:p>
            <a:endParaRPr lang="en-US" altLang="zh-TW" sz="28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疼痛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口服 </a:t>
            </a:r>
            <a:r>
              <a:rPr lang="en-US" altLang="zh-TW" sz="2800" dirty="0" smtClean="0"/>
              <a:t>:</a:t>
            </a:r>
            <a:r>
              <a:rPr lang="zh-CN" altLang="en-US" sz="2800" dirty="0">
                <a:solidFill>
                  <a:srgbClr val="FFFF00"/>
                </a:solidFill>
                <a:ea typeface="宋体" pitchFamily="2" charset="-122"/>
              </a:rPr>
              <a:t>非甾体抗炎药</a:t>
            </a:r>
            <a:r>
              <a:rPr lang="zh-CN" altLang="en-US" sz="2800" dirty="0">
                <a:solidFill>
                  <a:srgbClr val="FFFF00"/>
                </a:solidFill>
              </a:rPr>
              <a:t> （</a:t>
            </a:r>
            <a:r>
              <a:rPr lang="en-US" altLang="zh-TW" sz="2800" dirty="0">
                <a:solidFill>
                  <a:srgbClr val="FFFF00"/>
                </a:solidFill>
              </a:rPr>
              <a:t>NSAID</a:t>
            </a:r>
            <a:r>
              <a:rPr lang="zh-CN" altLang="en-US" sz="2800" dirty="0">
                <a:solidFill>
                  <a:srgbClr val="FFFF00"/>
                </a:solidFill>
              </a:rPr>
              <a:t>）</a:t>
            </a:r>
            <a:r>
              <a:rPr lang="en-US" altLang="zh-TW" sz="2800" dirty="0"/>
              <a:t>, </a:t>
            </a:r>
            <a:r>
              <a:rPr lang="en-US" altLang="zh-CN" sz="2800" dirty="0"/>
              <a:t> </a:t>
            </a:r>
            <a:r>
              <a:rPr lang="zh-CN" altLang="en-US" sz="2800" dirty="0"/>
              <a:t>强的松龙（</a:t>
            </a:r>
            <a:r>
              <a:rPr lang="en-US" altLang="zh-CN" sz="2800" dirty="0" err="1"/>
              <a:t>prednisolone</a:t>
            </a:r>
            <a:r>
              <a:rPr lang="en-US" altLang="zh-CN" sz="2800" dirty="0"/>
              <a:t> </a:t>
            </a:r>
            <a:r>
              <a:rPr lang="zh-CN" altLang="en-US" sz="2800" dirty="0"/>
              <a:t>） </a:t>
            </a:r>
            <a:r>
              <a:rPr lang="en-US" altLang="zh-TW" sz="2800" dirty="0"/>
              <a:t>,</a:t>
            </a:r>
            <a:r>
              <a:rPr lang="zh-CN" altLang="en-US" sz="2800" dirty="0">
                <a:ea typeface="宋体" pitchFamily="2" charset="-122"/>
              </a:rPr>
              <a:t>镇顽癫（</a:t>
            </a:r>
            <a:r>
              <a:rPr lang="en-US" altLang="zh-CN" sz="2800" dirty="0" err="1"/>
              <a:t>Gabapentin</a:t>
            </a:r>
            <a:r>
              <a:rPr lang="en-US" altLang="zh-CN" sz="2800" dirty="0"/>
              <a:t> </a:t>
            </a:r>
            <a:r>
              <a:rPr lang="zh-CN" altLang="en-US" sz="2800" dirty="0">
                <a:ea typeface="宋体" pitchFamily="2" charset="-122"/>
              </a:rPr>
              <a:t>）</a:t>
            </a:r>
            <a:r>
              <a:rPr lang="zh-CN" altLang="en-US" sz="2800" dirty="0"/>
              <a:t> </a:t>
            </a:r>
            <a:r>
              <a:rPr lang="en-US" altLang="zh-TW" sz="2800" dirty="0"/>
              <a:t>, </a:t>
            </a:r>
            <a:r>
              <a:rPr lang="zh-CN" altLang="en-US" sz="2800" dirty="0"/>
              <a:t>鸦片剂</a:t>
            </a:r>
          </a:p>
          <a:p>
            <a:r>
              <a:rPr lang="zh-CN" altLang="en-US" sz="2800" dirty="0" smtClean="0">
                <a:solidFill>
                  <a:srgbClr val="FFFF00"/>
                </a:solidFill>
              </a:rPr>
              <a:t>局部</a:t>
            </a:r>
            <a:r>
              <a:rPr lang="en-US" altLang="zh-TW" sz="2800" dirty="0" smtClean="0">
                <a:solidFill>
                  <a:srgbClr val="FFFF00"/>
                </a:solidFill>
              </a:rPr>
              <a:t>NSAID</a:t>
            </a:r>
            <a:r>
              <a:rPr lang="en-US" altLang="zh-TW" sz="2800" dirty="0"/>
              <a:t>: </a:t>
            </a:r>
            <a:r>
              <a:rPr lang="zh-CN" altLang="en-US" sz="2800" dirty="0"/>
              <a:t>双氯芬酸（</a:t>
            </a:r>
            <a:r>
              <a:rPr lang="en-US" altLang="zh-CN" sz="2800" dirty="0" err="1"/>
              <a:t>diclofenac</a:t>
            </a:r>
            <a:r>
              <a:rPr lang="zh-CN" altLang="en-US" sz="2800" dirty="0"/>
              <a:t>）</a:t>
            </a:r>
            <a:r>
              <a:rPr lang="en-US" altLang="zh-TW" sz="2800" dirty="0"/>
              <a:t>, 0.4% </a:t>
            </a:r>
            <a:r>
              <a:rPr lang="en-US" altLang="zh-CN" sz="2800" dirty="0"/>
              <a:t>   </a:t>
            </a:r>
            <a:r>
              <a:rPr lang="zh-CN" altLang="en-US" sz="2800" dirty="0"/>
              <a:t>酮咯酸 （</a:t>
            </a:r>
            <a:r>
              <a:rPr lang="en-US" altLang="zh-TW" sz="2800" dirty="0" err="1"/>
              <a:t>ketorolac</a:t>
            </a:r>
            <a:r>
              <a:rPr lang="zh-CN" altLang="en-US" sz="2800" dirty="0"/>
              <a:t>）</a:t>
            </a:r>
            <a:endParaRPr lang="zh-TW" altLang="en-US" sz="2800" dirty="0"/>
          </a:p>
          <a:p>
            <a:r>
              <a:rPr lang="zh-CN" altLang="en-US" sz="2800" dirty="0"/>
              <a:t>但是</a:t>
            </a:r>
            <a:r>
              <a:rPr lang="en-US" altLang="zh-TW" sz="2800" dirty="0"/>
              <a:t>, </a:t>
            </a:r>
            <a:r>
              <a:rPr lang="zh-CN" altLang="en-US" sz="2800" dirty="0"/>
              <a:t>治愈率降低</a:t>
            </a:r>
            <a:r>
              <a:rPr lang="zh-TW" altLang="en-US" sz="2800" dirty="0"/>
              <a:t>↓ </a:t>
            </a:r>
            <a:endParaRPr lang="zh-CN" altLang="en-US" sz="2800" dirty="0"/>
          </a:p>
          <a:p>
            <a:r>
              <a:rPr lang="zh-CN" altLang="en-US" sz="2800" dirty="0">
                <a:solidFill>
                  <a:srgbClr val="FFFF00"/>
                </a:solidFill>
              </a:rPr>
              <a:t>切削后</a:t>
            </a:r>
            <a:r>
              <a:rPr lang="en-US" altLang="zh-CN" sz="2800" dirty="0">
                <a:solidFill>
                  <a:srgbClr val="FFFF00"/>
                </a:solidFill>
              </a:rPr>
              <a:t>30</a:t>
            </a:r>
            <a:r>
              <a:rPr lang="zh-CN" altLang="en-US" sz="2800" dirty="0">
                <a:solidFill>
                  <a:srgbClr val="FFFF00"/>
                </a:solidFill>
              </a:rPr>
              <a:t>分钟内由于</a:t>
            </a:r>
            <a:r>
              <a:rPr lang="en-US" altLang="zh-CN" sz="2800" dirty="0">
                <a:solidFill>
                  <a:srgbClr val="FFFF00"/>
                </a:solidFill>
              </a:rPr>
              <a:t>BSS</a:t>
            </a:r>
            <a:r>
              <a:rPr lang="zh-CN" altLang="en-US" sz="2800" dirty="0">
                <a:solidFill>
                  <a:srgbClr val="FFFF00"/>
                </a:solidFill>
              </a:rPr>
              <a:t>被冷冻，立即变冷</a:t>
            </a:r>
            <a:r>
              <a:rPr lang="en-US" altLang="zh-CN" sz="2800" dirty="0">
                <a:solidFill>
                  <a:srgbClr val="FFFF00"/>
                </a:solidFill>
              </a:rPr>
              <a:t> </a:t>
            </a:r>
            <a:r>
              <a:rPr lang="en-US" altLang="zh-TW" sz="2800" dirty="0">
                <a:solidFill>
                  <a:srgbClr val="FFFF00"/>
                </a:solidFill>
              </a:rPr>
              <a:t>(</a:t>
            </a:r>
            <a:r>
              <a:rPr lang="zh-CN" altLang="en-US" sz="2800" dirty="0">
                <a:solidFill>
                  <a:srgbClr val="FFFF00"/>
                </a:solidFill>
              </a:rPr>
              <a:t>疼痛分值</a:t>
            </a:r>
            <a:r>
              <a:rPr lang="en-US" altLang="zh-TW" sz="2800" dirty="0">
                <a:solidFill>
                  <a:srgbClr val="FFFF00"/>
                </a:solidFill>
              </a:rPr>
              <a:t>: 4.0 →1.6) </a:t>
            </a:r>
            <a:endParaRPr lang="en-US" altLang="zh-CN" sz="2800" dirty="0">
              <a:solidFill>
                <a:srgbClr val="FFFF00"/>
              </a:solidFill>
            </a:endParaRPr>
          </a:p>
          <a:p>
            <a:r>
              <a:rPr lang="zh-CN" altLang="en-US" sz="2800" dirty="0">
                <a:solidFill>
                  <a:srgbClr val="FFFF00"/>
                </a:solidFill>
              </a:rPr>
              <a:t>绷带</a:t>
            </a:r>
            <a:r>
              <a:rPr lang="zh-TW" altLang="en-US" sz="2800" dirty="0">
                <a:solidFill>
                  <a:srgbClr val="FFFF00"/>
                </a:solidFill>
              </a:rPr>
              <a:t> </a:t>
            </a:r>
            <a:r>
              <a:rPr lang="en-US" altLang="zh-TW" sz="2800" dirty="0">
                <a:solidFill>
                  <a:srgbClr val="FFFF00"/>
                </a:solidFill>
              </a:rPr>
              <a:t>CL</a:t>
            </a:r>
            <a:r>
              <a:rPr lang="en-US" altLang="zh-TW" sz="2800" dirty="0"/>
              <a:t>: ↓</a:t>
            </a:r>
            <a:r>
              <a:rPr lang="zh-CN" altLang="en-US" sz="2800" dirty="0"/>
              <a:t>疼痛</a:t>
            </a:r>
            <a:r>
              <a:rPr lang="en-US" altLang="zh-TW" sz="2800" dirty="0"/>
              <a:t>, ↑</a:t>
            </a:r>
            <a:r>
              <a:rPr lang="zh-CN" altLang="en-US" sz="2800" dirty="0"/>
              <a:t>治愈率</a:t>
            </a:r>
            <a:r>
              <a:rPr lang="en-US" altLang="zh-TW" sz="2800" dirty="0"/>
              <a:t>(</a:t>
            </a:r>
            <a:r>
              <a:rPr lang="zh-TW" altLang="en-US" sz="2800" dirty="0"/>
              <a:t>矽</a:t>
            </a:r>
            <a:r>
              <a:rPr lang="zh-CN" altLang="en-US" sz="2800" dirty="0">
                <a:ea typeface="宋体" pitchFamily="2" charset="-122"/>
              </a:rPr>
              <a:t>胶透镜优于水凝胶</a:t>
            </a:r>
            <a:r>
              <a:rPr lang="en-US" altLang="zh-TW" sz="2800" dirty="0"/>
              <a:t>)</a:t>
            </a:r>
          </a:p>
          <a:p>
            <a:endParaRPr lang="en-US" altLang="zh-TW" sz="28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765175"/>
            <a:ext cx="7772400" cy="1368425"/>
          </a:xfrm>
        </p:spPr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</a:rPr>
              <a:t>板层切削</a:t>
            </a:r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95288" y="5105400"/>
            <a:ext cx="3600450" cy="628650"/>
          </a:xfrm>
        </p:spPr>
        <p:txBody>
          <a:bodyPr/>
          <a:lstStyle/>
          <a:p>
            <a:r>
              <a:rPr lang="zh-TW" altLang="en-US" b="1"/>
              <a:t>飞秒激光</a:t>
            </a:r>
            <a:r>
              <a:rPr lang="en-US" altLang="zh-TW" b="1"/>
              <a:t>??</a:t>
            </a:r>
          </a:p>
        </p:txBody>
      </p:sp>
      <p:pic>
        <p:nvPicPr>
          <p:cNvPr id="58374" name="Picture 6" descr="intrala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492375"/>
            <a:ext cx="2952750" cy="2501900"/>
          </a:xfrm>
          <a:prstGeom prst="rect">
            <a:avLst/>
          </a:prstGeom>
          <a:noFill/>
        </p:spPr>
      </p:pic>
      <p:pic>
        <p:nvPicPr>
          <p:cNvPr id="58376" name="Picture 8" descr="img-microkerato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2492375"/>
            <a:ext cx="3095625" cy="2532063"/>
          </a:xfrm>
          <a:prstGeom prst="rect">
            <a:avLst/>
          </a:prstGeom>
          <a:noFill/>
        </p:spPr>
      </p:pic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5076825" y="5157788"/>
            <a:ext cx="3743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spcBef>
                <a:spcPct val="50000"/>
              </a:spcBef>
            </a:pPr>
            <a:r>
              <a:rPr lang="zh-CN" altLang="en-US" sz="3200" b="1"/>
              <a:t>显微角膜刀</a:t>
            </a:r>
            <a:r>
              <a:rPr lang="en-US" altLang="zh-TW" sz="3200" b="1"/>
              <a:t>??</a:t>
            </a: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3851275" y="3284538"/>
            <a:ext cx="1225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/>
              <a:t>还是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>
                <a:solidFill>
                  <a:srgbClr val="FFFF00"/>
                </a:solidFill>
              </a:rPr>
              <a:t>微型角膜刀发生并发症</a:t>
            </a:r>
            <a:r>
              <a:rPr lang="zh-CN" altLang="en-US" sz="4000" dirty="0" smtClean="0">
                <a:solidFill>
                  <a:srgbClr val="FFFF00"/>
                </a:solidFill>
              </a:rPr>
              <a:t>的 几</a:t>
            </a:r>
            <a:r>
              <a:rPr lang="zh-CN" altLang="en-US" sz="4000" dirty="0">
                <a:solidFill>
                  <a:srgbClr val="FFFF00"/>
                </a:solidFill>
              </a:rPr>
              <a:t>率</a:t>
            </a:r>
            <a:endParaRPr lang="zh-TW" altLang="en-US" sz="4000" dirty="0">
              <a:solidFill>
                <a:srgbClr val="FFFF00"/>
              </a:solidFill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0275"/>
            <a:ext cx="8229600" cy="3895725"/>
          </a:xfrm>
        </p:spPr>
        <p:txBody>
          <a:bodyPr/>
          <a:lstStyle/>
          <a:p>
            <a:r>
              <a:rPr lang="zh-CN" altLang="en-US" dirty="0"/>
              <a:t>破孔的角膜</a:t>
            </a:r>
            <a:r>
              <a:rPr lang="en-US" altLang="zh-TW" dirty="0"/>
              <a:t>0.1% </a:t>
            </a:r>
            <a:r>
              <a:rPr lang="en-US" altLang="zh-CN" dirty="0"/>
              <a:t>(</a:t>
            </a:r>
            <a:r>
              <a:rPr lang="zh-CN" altLang="en-US" dirty="0"/>
              <a:t>最低值</a:t>
            </a:r>
            <a:r>
              <a:rPr lang="en-US" altLang="zh-CN" dirty="0"/>
              <a:t>)</a:t>
            </a:r>
          </a:p>
          <a:p>
            <a:r>
              <a:rPr lang="zh-CN" altLang="en-US" sz="2400" b="1" dirty="0"/>
              <a:t>不完整</a:t>
            </a:r>
            <a:r>
              <a:rPr lang="en-US" altLang="zh-TW" sz="2400" b="1" dirty="0"/>
              <a:t>/ </a:t>
            </a:r>
            <a:r>
              <a:rPr lang="zh-CN" altLang="en-US" sz="2400" b="1" dirty="0"/>
              <a:t>部分的</a:t>
            </a:r>
            <a:r>
              <a:rPr lang="zh-CN" altLang="en-US" sz="2400" b="1" dirty="0" smtClean="0"/>
              <a:t>瓣膜 </a:t>
            </a:r>
            <a:r>
              <a:rPr lang="en-US" altLang="zh-TW" dirty="0" smtClean="0"/>
              <a:t>0.1-0.5</a:t>
            </a:r>
            <a:r>
              <a:rPr lang="en-US" altLang="zh-TW" dirty="0"/>
              <a:t>%</a:t>
            </a:r>
          </a:p>
          <a:p>
            <a:r>
              <a:rPr lang="zh-CN" altLang="en-US" dirty="0"/>
              <a:t>上皮缺损</a:t>
            </a:r>
            <a:r>
              <a:rPr lang="zh-TW" altLang="en-US" dirty="0"/>
              <a:t> </a:t>
            </a:r>
            <a:r>
              <a:rPr lang="en-US" altLang="zh-TW" dirty="0"/>
              <a:t>1-5%</a:t>
            </a:r>
          </a:p>
          <a:p>
            <a:r>
              <a:rPr lang="zh-CN" altLang="en-US" dirty="0"/>
              <a:t>上皮内生</a:t>
            </a:r>
            <a:r>
              <a:rPr lang="zh-TW" altLang="en-US" dirty="0"/>
              <a:t> </a:t>
            </a:r>
            <a:r>
              <a:rPr lang="en-US" altLang="zh-TW" dirty="0"/>
              <a:t>2%</a:t>
            </a:r>
          </a:p>
          <a:p>
            <a:r>
              <a:rPr lang="zh-TW" altLang="en-US" dirty="0"/>
              <a:t>弥漫性板层角膜炎 </a:t>
            </a:r>
            <a:r>
              <a:rPr lang="en-US" altLang="zh-TW" dirty="0"/>
              <a:t>1-4%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srgbClr val="FFFF00"/>
                </a:solidFill>
              </a:rPr>
              <a:t>飞秒激光</a:t>
            </a:r>
            <a:r>
              <a:rPr lang="en-US" altLang="zh-TW" dirty="0">
                <a:solidFill>
                  <a:srgbClr val="FFFF00"/>
                </a:solidFill>
              </a:rPr>
              <a:t>:</a:t>
            </a:r>
            <a:r>
              <a:rPr lang="zh-CN" altLang="en-US" dirty="0"/>
              <a:t>安全性</a:t>
            </a:r>
            <a:endParaRPr lang="zh-TW" altLang="en-US" dirty="0"/>
          </a:p>
        </p:txBody>
      </p:sp>
      <p:graphicFrame>
        <p:nvGraphicFramePr>
          <p:cNvPr id="69681" name="Group 49"/>
          <p:cNvGraphicFramePr>
            <a:graphicFrameLocks noGrp="1"/>
          </p:cNvGraphicFramePr>
          <p:nvPr>
            <p:ph idx="1"/>
          </p:nvPr>
        </p:nvGraphicFramePr>
        <p:xfrm>
          <a:off x="539750" y="1484313"/>
          <a:ext cx="8229600" cy="4525963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no</a:t>
                      </a: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rdan/Slade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Christenbury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Will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案例数量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208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300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5000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zh-TW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自由角膜瓣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角膜破孔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不完整</a:t>
                      </a: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/ </a:t>
                      </a: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部分的瓣膜</a:t>
                      </a:r>
                      <a:endParaRPr kumimoji="1" lang="zh-TW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3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</a:rPr>
              <a:t>瓣膜尺寸</a:t>
            </a:r>
          </a:p>
        </p:txBody>
      </p:sp>
      <p:graphicFrame>
        <p:nvGraphicFramePr>
          <p:cNvPr id="3240" name="Group 168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064002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显微角膜刀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飞秒激光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直径取决于眼压（</a:t>
                      </a: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IOP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）， </a:t>
                      </a: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k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厚度由术前厚度，眼压和刀片质量决定。</a:t>
                      </a:r>
                      <a:endParaRPr kumimoji="1" lang="zh-TW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瓣膜厚度的标准差</a:t>
                      </a:r>
                      <a:endParaRPr kumimoji="1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&gt; +/- 18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&lt;+/-14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瓣膜厚度的范围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瓣蒂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由眼压决定，</a:t>
                      </a:r>
                      <a:r>
                        <a:rPr kumimoji="1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导入</a:t>
                      </a:r>
                      <a:r>
                        <a:rPr kumimoji="1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HOA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29" name="Picture 1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5822950"/>
            <a:ext cx="3203575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30" name="Picture 1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5805488"/>
            <a:ext cx="3600450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/>
              <a:t>显微角膜刀</a:t>
            </a:r>
            <a:r>
              <a:rPr lang="zh-TW" altLang="en-US" sz="4000"/>
              <a:t> </a:t>
            </a:r>
            <a:r>
              <a:rPr lang="en-US" altLang="zh-TW" sz="4000"/>
              <a:t>&amp;</a:t>
            </a:r>
            <a:br>
              <a:rPr lang="en-US" altLang="zh-TW" sz="4000"/>
            </a:br>
            <a:r>
              <a:rPr lang="en-US" altLang="zh-TW" sz="4000"/>
              <a:t>IntraLase </a:t>
            </a:r>
            <a:r>
              <a:rPr lang="zh-CN" altLang="en-US" sz="4000"/>
              <a:t>的瓣膜厚度</a:t>
            </a:r>
          </a:p>
        </p:txBody>
      </p:sp>
      <p:pic>
        <p:nvPicPr>
          <p:cNvPr id="6656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2409825"/>
            <a:ext cx="8207375" cy="2876550"/>
          </a:xfrm>
          <a:noFill/>
          <a:ln/>
        </p:spPr>
      </p:pic>
      <p:sp>
        <p:nvSpPr>
          <p:cNvPr id="66566" name="Oval 6"/>
          <p:cNvSpPr>
            <a:spLocks noChangeArrowheads="1"/>
          </p:cNvSpPr>
          <p:nvPr/>
        </p:nvSpPr>
        <p:spPr bwMode="auto">
          <a:xfrm>
            <a:off x="4787900" y="3429000"/>
            <a:ext cx="863600" cy="136842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飞秒激光</a:t>
            </a:r>
            <a:r>
              <a:rPr lang="zh-CN" altLang="en-US"/>
              <a:t>的并发症</a:t>
            </a:r>
            <a:endParaRPr lang="zh-TW" alt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藕斷絲連</a:t>
            </a:r>
          </a:p>
          <a:p>
            <a:pPr lvl="1"/>
            <a:r>
              <a:rPr lang="zh-CN" altLang="en-US" dirty="0" smtClean="0"/>
              <a:t>瓣膜</a:t>
            </a:r>
            <a:r>
              <a:rPr lang="zh-TW" altLang="en-US" dirty="0" smtClean="0"/>
              <a:t>翻</a:t>
            </a:r>
            <a:r>
              <a:rPr lang="zh-CN" altLang="en-US" dirty="0" smtClean="0"/>
              <a:t>不</a:t>
            </a:r>
            <a:r>
              <a:rPr lang="zh-CN" altLang="en-US" dirty="0"/>
              <a:t>起来</a:t>
            </a:r>
          </a:p>
          <a:p>
            <a:pPr lvl="1"/>
            <a:r>
              <a:rPr lang="zh-CN" altLang="en-US" dirty="0"/>
              <a:t>不可分离岛</a:t>
            </a:r>
            <a:endParaRPr lang="en-US" altLang="zh-CN" dirty="0"/>
          </a:p>
          <a:p>
            <a:r>
              <a:rPr lang="en-US" altLang="zh-TW" dirty="0"/>
              <a:t>• </a:t>
            </a:r>
            <a:r>
              <a:rPr lang="zh-CN" altLang="en-US" dirty="0"/>
              <a:t>吸水损失</a:t>
            </a:r>
          </a:p>
          <a:p>
            <a:r>
              <a:rPr lang="en-US" altLang="zh-TW" dirty="0"/>
              <a:t>• </a:t>
            </a:r>
            <a:r>
              <a:rPr lang="zh-CN" altLang="en-US" dirty="0" smtClean="0"/>
              <a:t>气泡</a:t>
            </a:r>
            <a:endParaRPr lang="zh-TW" altLang="en-US" dirty="0"/>
          </a:p>
          <a:p>
            <a:r>
              <a:rPr lang="en-US" altLang="zh-TW" dirty="0"/>
              <a:t>• </a:t>
            </a:r>
            <a:r>
              <a:rPr lang="zh-CN" altLang="en-US" dirty="0"/>
              <a:t>瞬态</a:t>
            </a:r>
            <a:r>
              <a:rPr lang="zh-CN" altLang="en-US" dirty="0">
                <a:solidFill>
                  <a:srgbClr val="FFFF00"/>
                </a:solidFill>
              </a:rPr>
              <a:t>光线敏感性</a:t>
            </a:r>
            <a:endParaRPr lang="zh-TW" altLang="en-US" dirty="0">
              <a:solidFill>
                <a:srgbClr val="FFFF00"/>
              </a:solidFill>
            </a:endParaRPr>
          </a:p>
          <a:p>
            <a:r>
              <a:rPr lang="en-US" altLang="zh-TW" dirty="0"/>
              <a:t>• </a:t>
            </a:r>
            <a:r>
              <a:rPr lang="zh-CN" altLang="en-US" dirty="0">
                <a:solidFill>
                  <a:srgbClr val="FFFF00"/>
                </a:solidFill>
              </a:rPr>
              <a:t>角膜炎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TW" altLang="en-US" dirty="0"/>
              <a:t>弥漫性板层角膜炎</a:t>
            </a:r>
            <a:r>
              <a:rPr lang="en-US" altLang="zh-TW" dirty="0"/>
              <a:t>)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4000"/>
              <a:t>IntraLase </a:t>
            </a:r>
            <a:r>
              <a:rPr lang="zh-CN" altLang="en-US" sz="4000"/>
              <a:t>对比</a:t>
            </a:r>
            <a:r>
              <a:rPr lang="zh-TW" altLang="en-US" sz="4000"/>
              <a:t> </a:t>
            </a:r>
            <a:r>
              <a:rPr lang="en-US" altLang="zh-TW" sz="4000"/>
              <a:t>Hansatome:</a:t>
            </a:r>
            <a:br>
              <a:rPr lang="en-US" altLang="zh-TW" sz="4000"/>
            </a:br>
            <a:r>
              <a:rPr lang="zh-CN" altLang="en-US" sz="4000"/>
              <a:t>随机前瞻性研究</a:t>
            </a:r>
            <a:r>
              <a:rPr lang="zh-TW" altLang="en-US" sz="4000"/>
              <a:t> </a:t>
            </a:r>
            <a:br>
              <a:rPr lang="zh-TW" altLang="en-US" sz="4000"/>
            </a:br>
            <a:r>
              <a:rPr lang="en-US" altLang="zh-TW" sz="2800"/>
              <a:t>Dan Durrie MD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 </a:t>
            </a:r>
            <a:r>
              <a:rPr lang="zh-CN" altLang="en-US"/>
              <a:t>随机前瞻性对侧研究</a:t>
            </a:r>
            <a:endParaRPr lang="zh-TW" altLang="en-US"/>
          </a:p>
          <a:p>
            <a:r>
              <a:rPr lang="en-US" altLang="zh-TW"/>
              <a:t>51 </a:t>
            </a:r>
            <a:r>
              <a:rPr lang="zh-TW" altLang="en-US"/>
              <a:t>病人</a:t>
            </a:r>
            <a:r>
              <a:rPr lang="en-US" altLang="zh-TW"/>
              <a:t>, 102 </a:t>
            </a:r>
            <a:r>
              <a:rPr lang="zh-CN" altLang="en-US"/>
              <a:t>只眼睛</a:t>
            </a:r>
            <a:endParaRPr lang="zh-TW" altLang="en-US"/>
          </a:p>
          <a:p>
            <a:r>
              <a:rPr lang="zh-TW" altLang="en-US"/>
              <a:t> </a:t>
            </a:r>
            <a:r>
              <a:rPr lang="en-US" altLang="zh-TW"/>
              <a:t>Alcon </a:t>
            </a:r>
            <a:r>
              <a:rPr lang="zh-CN" altLang="en-US"/>
              <a:t>定制角膜的</a:t>
            </a:r>
            <a:r>
              <a:rPr lang="zh-TW" altLang="en-US"/>
              <a:t> </a:t>
            </a:r>
            <a:r>
              <a:rPr lang="en-US" altLang="zh-TW"/>
              <a:t>OU</a:t>
            </a:r>
          </a:p>
          <a:p>
            <a:r>
              <a:rPr lang="zh-CN" altLang="en-US"/>
              <a:t>单眼实施</a:t>
            </a:r>
            <a:r>
              <a:rPr lang="en-US" altLang="zh-TW"/>
              <a:t>Hansatome, </a:t>
            </a:r>
            <a:r>
              <a:rPr lang="zh-CN" altLang="en-US"/>
              <a:t>单眼实施</a:t>
            </a:r>
            <a:r>
              <a:rPr lang="zh-TW" altLang="en-US"/>
              <a:t> </a:t>
            </a:r>
            <a:r>
              <a:rPr lang="en-US" altLang="zh-TW"/>
              <a:t>IntraLase, </a:t>
            </a:r>
            <a:r>
              <a:rPr lang="zh-CN" altLang="en-US"/>
              <a:t>上方瓣蒂的</a:t>
            </a:r>
            <a:r>
              <a:rPr lang="en-US" altLang="zh-TW"/>
              <a:t>OU</a:t>
            </a:r>
          </a:p>
          <a:p>
            <a:r>
              <a:rPr lang="en-US" altLang="zh-TW"/>
              <a:t> </a:t>
            </a:r>
            <a:r>
              <a:rPr lang="zh-CN" altLang="en-US"/>
              <a:t>分析并检验统计配对人口使用的基线数据</a:t>
            </a:r>
          </a:p>
          <a:p>
            <a:r>
              <a:rPr lang="zh-CN" altLang="en-US"/>
              <a:t>独立观察术后测试</a:t>
            </a:r>
            <a:endParaRPr lang="zh-TW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143000"/>
            <a:ext cx="82296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altLang="zh-TW" sz="7200" smtClean="0"/>
          </a:p>
          <a:p>
            <a:pPr>
              <a:buFont typeface="Wingdings" pitchFamily="2" charset="2"/>
              <a:buNone/>
            </a:pPr>
            <a:r>
              <a:rPr lang="en-US" altLang="zh-TW" sz="7200" smtClean="0"/>
              <a:t>       ~</a:t>
            </a:r>
            <a:r>
              <a:rPr lang="zh-TW" altLang="en-US" sz="7200" smtClean="0">
                <a:solidFill>
                  <a:srgbClr val="FFFF00"/>
                </a:solidFill>
              </a:rPr>
              <a:t>謝謝聆聽</a:t>
            </a:r>
            <a:r>
              <a:rPr lang="en-US" altLang="zh-TW" sz="7200" smtClean="0"/>
              <a:t>~~</a:t>
            </a:r>
          </a:p>
        </p:txBody>
      </p:sp>
      <p:pic>
        <p:nvPicPr>
          <p:cNvPr id="72707" name="Picture 3" descr="G:\waiting  updated  photos\DSC014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结果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平均最佳裸眼视力累计（</a:t>
            </a:r>
            <a:r>
              <a:rPr lang="en-US" altLang="zh-CN" dirty="0">
                <a:solidFill>
                  <a:srgbClr val="FFFF00"/>
                </a:solidFill>
              </a:rPr>
              <a:t>UCVA</a:t>
            </a:r>
            <a:r>
              <a:rPr lang="zh-CN" altLang="en-US" dirty="0"/>
              <a:t>） </a:t>
            </a:r>
            <a:r>
              <a:rPr lang="en-US" altLang="zh-TW" dirty="0"/>
              <a:t>: </a:t>
            </a:r>
            <a:r>
              <a:rPr lang="en-US" altLang="zh-TW" dirty="0" err="1"/>
              <a:t>intralase</a:t>
            </a:r>
            <a:r>
              <a:rPr lang="en-US" altLang="zh-TW" dirty="0"/>
              <a:t> &gt; </a:t>
            </a:r>
            <a:r>
              <a:rPr lang="en-US" altLang="zh-TW" dirty="0" err="1"/>
              <a:t>hansatome</a:t>
            </a:r>
            <a:endParaRPr lang="en-US" altLang="zh-TW" dirty="0"/>
          </a:p>
          <a:p>
            <a:r>
              <a:rPr lang="zh-CN" altLang="en-US" dirty="0"/>
              <a:t>术后</a:t>
            </a:r>
            <a:r>
              <a:rPr lang="zh-TW" altLang="en-US" dirty="0"/>
              <a:t> </a:t>
            </a:r>
            <a:r>
              <a:rPr lang="zh-CN" altLang="en-US" dirty="0"/>
              <a:t>平均最佳裸眼视力（</a:t>
            </a:r>
            <a:r>
              <a:rPr lang="en-US" altLang="zh-CN" dirty="0"/>
              <a:t>UCVA</a:t>
            </a:r>
            <a:r>
              <a:rPr lang="zh-CN" altLang="en-US" dirty="0"/>
              <a:t>）对比术前</a:t>
            </a:r>
            <a:r>
              <a:rPr lang="zh-CN" altLang="en-US" dirty="0">
                <a:ea typeface="宋体" pitchFamily="2" charset="-122"/>
              </a:rPr>
              <a:t>平均最佳矫正视力</a:t>
            </a:r>
            <a:r>
              <a:rPr lang="en-US" altLang="zh-CN" dirty="0">
                <a:ea typeface="宋体" pitchFamily="2" charset="-122"/>
              </a:rPr>
              <a:t>(</a:t>
            </a:r>
            <a:r>
              <a:rPr lang="en-US" altLang="zh-CN" dirty="0">
                <a:solidFill>
                  <a:srgbClr val="FFFF00"/>
                </a:solidFill>
                <a:ea typeface="宋体" pitchFamily="2" charset="-122"/>
              </a:rPr>
              <a:t>BCVA</a:t>
            </a:r>
            <a:r>
              <a:rPr lang="en-US" altLang="zh-CN" dirty="0">
                <a:ea typeface="宋体" pitchFamily="2" charset="-122"/>
              </a:rPr>
              <a:t>)</a:t>
            </a:r>
            <a:r>
              <a:rPr lang="en-US" altLang="zh-CN" dirty="0"/>
              <a:t> </a:t>
            </a:r>
            <a:r>
              <a:rPr lang="en-US" altLang="zh-TW" dirty="0"/>
              <a:t>: </a:t>
            </a:r>
            <a:r>
              <a:rPr lang="en-US" altLang="zh-TW" dirty="0" err="1"/>
              <a:t>intralase</a:t>
            </a:r>
            <a:r>
              <a:rPr lang="en-US" altLang="zh-TW" dirty="0"/>
              <a:t> &gt; </a:t>
            </a:r>
            <a:r>
              <a:rPr lang="en-US" altLang="zh-TW" dirty="0" err="1"/>
              <a:t>hansatome</a:t>
            </a:r>
            <a:endParaRPr lang="en-US" altLang="zh-TW" dirty="0"/>
          </a:p>
          <a:p>
            <a:r>
              <a:rPr lang="zh-CN" altLang="en-US" dirty="0"/>
              <a:t>预测性</a:t>
            </a:r>
            <a:r>
              <a:rPr lang="en-US" altLang="zh-TW" dirty="0"/>
              <a:t>: </a:t>
            </a:r>
            <a:r>
              <a:rPr lang="en-US" altLang="zh-CN" dirty="0" err="1"/>
              <a:t>intralase</a:t>
            </a:r>
            <a:r>
              <a:rPr lang="en-US" altLang="zh-TW" dirty="0"/>
              <a:t> &gt; </a:t>
            </a:r>
            <a:r>
              <a:rPr lang="en-US" altLang="zh-TW" dirty="0" err="1"/>
              <a:t>hansatome</a:t>
            </a:r>
            <a:endParaRPr lang="en-US" altLang="zh-TW" dirty="0"/>
          </a:p>
          <a:p>
            <a:r>
              <a:rPr lang="zh-CN" altLang="en-US" dirty="0">
                <a:solidFill>
                  <a:srgbClr val="FFFF00"/>
                </a:solidFill>
              </a:rPr>
              <a:t>导入</a:t>
            </a:r>
            <a:r>
              <a:rPr lang="zh-TW" altLang="en-US" dirty="0">
                <a:solidFill>
                  <a:srgbClr val="FFFF00"/>
                </a:solidFill>
              </a:rPr>
              <a:t> </a:t>
            </a:r>
            <a:r>
              <a:rPr lang="en-US" altLang="zh-TW" dirty="0">
                <a:solidFill>
                  <a:srgbClr val="FFFF00"/>
                </a:solidFill>
              </a:rPr>
              <a:t>HOA: </a:t>
            </a:r>
            <a:r>
              <a:rPr lang="en-US" altLang="zh-TW" dirty="0" err="1">
                <a:solidFill>
                  <a:srgbClr val="FFFF00"/>
                </a:solidFill>
              </a:rPr>
              <a:t>hansatome</a:t>
            </a:r>
            <a:r>
              <a:rPr lang="en-US" altLang="zh-TW" dirty="0">
                <a:solidFill>
                  <a:srgbClr val="FFFF00"/>
                </a:solidFill>
              </a:rPr>
              <a:t>&gt; </a:t>
            </a:r>
            <a:r>
              <a:rPr lang="en-US" altLang="zh-TW" dirty="0" err="1">
                <a:solidFill>
                  <a:srgbClr val="FFFF00"/>
                </a:solidFill>
              </a:rPr>
              <a:t>intralase</a:t>
            </a:r>
            <a:endParaRPr lang="en-US" altLang="zh-TW" dirty="0">
              <a:solidFill>
                <a:srgbClr val="FFFF00"/>
              </a:solidFill>
            </a:endParaRPr>
          </a:p>
          <a:p>
            <a:endParaRPr lang="en-US" altLang="zh-TW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结论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lphaUcPeriod"/>
            </a:pPr>
            <a:r>
              <a:rPr lang="zh-CN" altLang="en-US"/>
              <a:t>表面处理的优点</a:t>
            </a:r>
            <a:r>
              <a:rPr lang="en-US" altLang="zh-TW"/>
              <a:t>:</a:t>
            </a:r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适合中度干眼病人</a:t>
            </a:r>
            <a:endParaRPr lang="zh-TW" altLang="en-US"/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眼角膜薄</a:t>
            </a:r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兵役要求</a:t>
            </a:r>
            <a:endParaRPr lang="zh-TW" altLang="en-US"/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无需保护，参加运动；拳击等</a:t>
            </a:r>
            <a:r>
              <a:rPr lang="en-US" altLang="zh-TW"/>
              <a:t>.</a:t>
            </a:r>
          </a:p>
          <a:p>
            <a:pPr marL="609600" indent="-609600">
              <a:buFont typeface="Wingdings" pitchFamily="2" charset="2"/>
              <a:buAutoNum type="alphaUcPeriod"/>
            </a:pPr>
            <a:r>
              <a:rPr lang="en-US" altLang="zh-TW"/>
              <a:t>LASIK</a:t>
            </a:r>
            <a:r>
              <a:rPr lang="zh-CN" altLang="en-US"/>
              <a:t>的优势</a:t>
            </a:r>
            <a:r>
              <a:rPr lang="zh-TW" altLang="en-US"/>
              <a:t> </a:t>
            </a:r>
            <a:r>
              <a:rPr lang="en-US" altLang="zh-TW"/>
              <a:t>:</a:t>
            </a:r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视力恢复快</a:t>
            </a:r>
            <a:endParaRPr lang="zh-TW" altLang="en-US"/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年轻人可能需要再治疗</a:t>
            </a:r>
            <a:endParaRPr lang="zh-TW" alt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lphaUcPeriod" startAt="3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由于</a:t>
            </a:r>
            <a:r>
              <a:rPr lang="en-US" altLang="zh-CN" dirty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LASIK</a:t>
            </a:r>
            <a:r>
              <a:rPr lang="zh-CN" altLang="en-US" dirty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痊愈快，疼痛小，受到客户的偏爱，在市场占据主导地位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UcPeriod" startAt="3"/>
            </a:pPr>
            <a:r>
              <a:rPr lang="en-US" altLang="zh-TW" dirty="0">
                <a:latin typeface="宋体" pitchFamily="2" charset="-122"/>
                <a:ea typeface="宋体" pitchFamily="2" charset="-122"/>
              </a:rPr>
              <a:t>LASIK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和表面切削手术提供良好的结果，具有互补性。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UcPeriod" startAt="3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客制化</a:t>
            </a:r>
            <a:r>
              <a:rPr lang="en-US" altLang="zh-TW" dirty="0" err="1">
                <a:latin typeface="宋体" pitchFamily="2" charset="-122"/>
                <a:ea typeface="宋体" pitchFamily="2" charset="-122"/>
              </a:rPr>
              <a:t>IntraLASIK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是最终的客制化进程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TW" dirty="0">
                <a:latin typeface="宋体" pitchFamily="2" charset="-122"/>
                <a:ea typeface="宋体" pitchFamily="2" charset="-122"/>
              </a:rPr>
              <a:t>…..….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但是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并不是十全十美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!</a:t>
            </a:r>
            <a:r>
              <a:rPr lang="en-US" altLang="zh-TW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手术花费时间长，引发炎症，费用昂贵</a:t>
            </a:r>
            <a:r>
              <a:rPr lang="en-US" altLang="zh-TW" dirty="0">
                <a:latin typeface="宋体" pitchFamily="2" charset="-122"/>
                <a:ea typeface="宋体" pitchFamily="2" charset="-122"/>
              </a:rPr>
              <a:t>.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但是</a:t>
            </a:r>
            <a:r>
              <a:rPr lang="en-US" altLang="zh-TW" dirty="0">
                <a:latin typeface="宋体" pitchFamily="2" charset="-122"/>
                <a:ea typeface="宋体" pitchFamily="2" charset="-122"/>
              </a:rPr>
              <a:t>,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目前美国实施的此类手术已达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到</a:t>
            </a:r>
            <a:r>
              <a:rPr lang="en-US" altLang="zh-TW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%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以上。</a:t>
            </a:r>
            <a:endParaRPr lang="zh-TW" altLang="en-US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內容版面配置區 2"/>
          <p:cNvSpPr>
            <a:spLocks noGrp="1"/>
          </p:cNvSpPr>
          <p:nvPr>
            <p:ph idx="1"/>
          </p:nvPr>
        </p:nvSpPr>
        <p:spPr>
          <a:xfrm>
            <a:off x="571472" y="714356"/>
            <a:ext cx="8229600" cy="4495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altLang="zh-TW" b="1" dirty="0" smtClean="0">
              <a:latin typeface="+mn-ea"/>
            </a:endParaRPr>
          </a:p>
          <a:p>
            <a:pPr marL="514350" indent="-514350">
              <a:buAutoNum type="arabicParenBoth"/>
            </a:pPr>
            <a:r>
              <a:rPr lang="en-US" altLang="zh-TW" b="1" dirty="0" smtClean="0">
                <a:solidFill>
                  <a:schemeClr val="tx2">
                    <a:satMod val="130000"/>
                  </a:schemeClr>
                </a:solidFill>
                <a:latin typeface="+mn-ea"/>
              </a:rPr>
              <a:t>Evaluation of 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PRK retreatment after regressed myopic LASIK</a:t>
            </a:r>
          </a:p>
          <a:p>
            <a:pPr marL="514350" indent="-514350">
              <a:buNone/>
            </a:pPr>
            <a:endParaRPr lang="en-US" altLang="zh-TW" b="1" dirty="0" smtClean="0">
              <a:solidFill>
                <a:schemeClr val="tx2">
                  <a:satMod val="130000"/>
                </a:schemeClr>
              </a:solidFill>
              <a:latin typeface="+mn-ea"/>
            </a:endParaRPr>
          </a:p>
          <a:p>
            <a:pPr>
              <a:buNone/>
            </a:pPr>
            <a:r>
              <a:rPr lang="en-US" altLang="zh-TW" b="1" dirty="0" smtClean="0">
                <a:latin typeface="+mn-ea"/>
              </a:rPr>
              <a:t>(2) LASEK retreatment after LASIK</a:t>
            </a:r>
          </a:p>
          <a:p>
            <a:pPr>
              <a:buNone/>
            </a:pPr>
            <a:endParaRPr lang="en-US" altLang="zh-TW" b="1" dirty="0" smtClean="0">
              <a:latin typeface="+mn-ea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(3) 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LASIK Enhancements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     A Comparison of Lifting to </a:t>
            </a:r>
            <a:r>
              <a:rPr lang="en-US" altLang="zh-TW" b="1" dirty="0" err="1" smtClean="0">
                <a:latin typeface="+mn-ea"/>
              </a:rPr>
              <a:t>Recutting</a:t>
            </a:r>
            <a:r>
              <a:rPr lang="en-US" altLang="zh-TW" b="1" dirty="0" smtClean="0">
                <a:latin typeface="+mn-ea"/>
              </a:rPr>
              <a:t> the Flap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b="1" dirty="0" smtClean="0">
              <a:latin typeface="+mn-ea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(4) 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To lift or </a:t>
            </a:r>
            <a:r>
              <a:rPr lang="en-US" altLang="zh-TW" b="1" dirty="0" err="1" smtClean="0">
                <a:solidFill>
                  <a:srgbClr val="FFFF00"/>
                </a:solidFill>
                <a:latin typeface="+mn-ea"/>
              </a:rPr>
              <a:t>recut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: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     Changing trends in LASIK enhancement</a:t>
            </a:r>
            <a:endParaRPr lang="zh-TW" altLang="en-US" b="1" dirty="0" smtClean="0">
              <a:latin typeface="+mn-ea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zh-TW" altLang="en-US" dirty="0" smtClean="0"/>
          </a:p>
          <a:p>
            <a:endParaRPr lang="zh-TW" altLang="en-US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 smtClean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407275" cy="23542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(1)  Evaluation of PRK retreatment after regressed myopic LASIK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31925" y="3286125"/>
            <a:ext cx="7407275" cy="2143125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dirty="0" smtClean="0"/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dirty="0" smtClean="0">
              <a:cs typeface="+mn-cs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dirty="0" smtClean="0">
                <a:cs typeface="+mn-cs"/>
              </a:rPr>
              <a:t>Francesco </a:t>
            </a:r>
            <a:r>
              <a:rPr lang="en-US" altLang="zh-TW" dirty="0" err="1" smtClean="0">
                <a:cs typeface="+mn-cs"/>
              </a:rPr>
              <a:t>Carones</a:t>
            </a:r>
            <a:r>
              <a:rPr lang="en-US" altLang="zh-TW" dirty="0" smtClean="0">
                <a:cs typeface="+mn-cs"/>
              </a:rPr>
              <a:t>, Rosario </a:t>
            </a:r>
            <a:r>
              <a:rPr lang="en-US" altLang="zh-TW" dirty="0" err="1" smtClean="0">
                <a:cs typeface="+mn-cs"/>
              </a:rPr>
              <a:t>Brancato</a:t>
            </a:r>
            <a:endParaRPr lang="zh-TW" altLang="en-US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purpose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15362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mtClean="0"/>
              <a:t>To evaluate PRK enhancement after regressed myopic LASIK when residual stromal thickness is insufficient</a:t>
            </a:r>
            <a:endParaRPr lang="zh-TW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method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17 eyes of 17 patients previously treated by LASIK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Hansatome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microkeratome</a:t>
            </a:r>
            <a:r>
              <a:rPr lang="zh-TW" altLang="en-US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en-US" altLang="zh-TW" dirty="0" smtClean="0">
                <a:cs typeface="+mn-cs"/>
              </a:rPr>
              <a:t>(</a:t>
            </a:r>
            <a:r>
              <a:rPr lang="en-US" altLang="zh-TW" dirty="0" smtClean="0">
                <a:cs typeface="+mn-cs"/>
                <a:sym typeface="Symbol"/>
              </a:rPr>
              <a:t>flap thickness: 160m)</a:t>
            </a:r>
            <a:endParaRPr lang="en-US" altLang="zh-TW" dirty="0" smtClean="0"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de-DE" altLang="zh-TW" dirty="0" smtClean="0">
                <a:solidFill>
                  <a:srgbClr val="FFFF00"/>
                </a:solidFill>
                <a:cs typeface="+mn-cs"/>
              </a:rPr>
              <a:t>Bausch &amp; Lomb 217 C excimer laser</a:t>
            </a:r>
            <a:endParaRPr lang="en-US" altLang="zh-TW" dirty="0" smtClean="0">
              <a:solidFill>
                <a:srgbClr val="FFFF00"/>
              </a:solidFill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Pre-LASIK mean SE:  -9.45</a:t>
            </a:r>
            <a:r>
              <a:rPr lang="en-US" altLang="zh-TW" dirty="0" smtClean="0">
                <a:solidFill>
                  <a:srgbClr val="FFFF00"/>
                </a:solidFill>
                <a:cs typeface="+mn-cs"/>
                <a:sym typeface="Symbol"/>
              </a:rPr>
              <a:t>1.01D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  <a:sym typeface="Symbol"/>
              </a:rPr>
              <a:t>Interval between </a:t>
            </a:r>
            <a:r>
              <a:rPr lang="en-US" altLang="zh-TW" dirty="0" err="1" smtClean="0">
                <a:cs typeface="+mn-cs"/>
                <a:sym typeface="Symbol"/>
              </a:rPr>
              <a:t>LASIK&amp;enhancement</a:t>
            </a:r>
            <a:r>
              <a:rPr lang="zh-TW" altLang="en-US" dirty="0" smtClean="0">
                <a:cs typeface="+mn-cs"/>
                <a:sym typeface="Symbol"/>
              </a:rPr>
              <a:t> </a:t>
            </a:r>
            <a:r>
              <a:rPr lang="en-US" altLang="zh-TW" dirty="0" smtClean="0">
                <a:cs typeface="+mn-cs"/>
                <a:sym typeface="Symbol"/>
              </a:rPr>
              <a:t>: </a:t>
            </a:r>
            <a:r>
              <a:rPr lang="en-US" altLang="zh-TW" dirty="0" smtClean="0">
                <a:cs typeface="+mn-cs"/>
                <a:sym typeface="Symbol"/>
              </a:rPr>
              <a:t>6~14 mo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  <a:sym typeface="Symbol"/>
              </a:rPr>
              <a:t>Pre-PRK mean SE: -2.48 0.74D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  <a:sym typeface="Symbol"/>
              </a:rPr>
              <a:t>Residual </a:t>
            </a:r>
            <a:r>
              <a:rPr lang="en-US" altLang="zh-TW" dirty="0" err="1" smtClean="0">
                <a:cs typeface="+mn-cs"/>
                <a:sym typeface="Symbol"/>
              </a:rPr>
              <a:t>stromal</a:t>
            </a:r>
            <a:r>
              <a:rPr lang="en-US" altLang="zh-TW" dirty="0" smtClean="0">
                <a:cs typeface="+mn-cs"/>
                <a:sym typeface="Symbol"/>
              </a:rPr>
              <a:t> thickness: 255~305 m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Deepest ablation: 60</a:t>
            </a:r>
            <a:r>
              <a:rPr lang="en-US" altLang="zh-TW" dirty="0" smtClean="0">
                <a:solidFill>
                  <a:srgbClr val="FFFF00"/>
                </a:solidFill>
                <a:cs typeface="+mn-cs"/>
                <a:sym typeface="Symbol"/>
              </a:rPr>
              <a:t>m(-3.75D correction) to avoid flap perforation</a:t>
            </a:r>
            <a:endParaRPr lang="zh-TW" altLang="en-US" dirty="0" smtClean="0">
              <a:solidFill>
                <a:srgbClr val="FFFF0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RESULT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20482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FFFF00"/>
                </a:solidFill>
              </a:rPr>
              <a:t>14/17 (82.3%)eyes developed grade 3 or 4 haze</a:t>
            </a:r>
            <a:r>
              <a:rPr lang="zh-TW" altLang="en-US" dirty="0" smtClean="0">
                <a:solidFill>
                  <a:srgbClr val="FFFF00"/>
                </a:solidFill>
              </a:rPr>
              <a:t> </a:t>
            </a:r>
            <a:r>
              <a:rPr lang="zh-TW" altLang="en-US" dirty="0" smtClean="0">
                <a:solidFill>
                  <a:srgbClr val="FFFF00"/>
                </a:solidFill>
                <a:sym typeface="Symbol"/>
              </a:rPr>
              <a:t></a:t>
            </a:r>
            <a:r>
              <a:rPr lang="en-US" altLang="zh-TW" dirty="0" smtClean="0"/>
              <a:t> further surgery to remove haze with MMC</a:t>
            </a:r>
          </a:p>
          <a:p>
            <a:r>
              <a:rPr lang="en-US" altLang="zh-TW" dirty="0" smtClean="0"/>
              <a:t>2: retreated at 3 mo after PRK</a:t>
            </a:r>
          </a:p>
          <a:p>
            <a:r>
              <a:rPr lang="en-US" altLang="zh-TW" dirty="0" smtClean="0"/>
              <a:t>10: retreated 3~</a:t>
            </a:r>
            <a:r>
              <a:rPr lang="en-US" altLang="zh-TW" dirty="0" smtClean="0">
                <a:sym typeface="Symbol"/>
              </a:rPr>
              <a:t> </a:t>
            </a:r>
            <a:r>
              <a:rPr lang="en-US" altLang="zh-TW" dirty="0" smtClean="0"/>
              <a:t>6 mo after PRK</a:t>
            </a:r>
          </a:p>
          <a:p>
            <a:r>
              <a:rPr lang="en-US" altLang="zh-TW" dirty="0" smtClean="0"/>
              <a:t>2: retreated </a:t>
            </a:r>
            <a:r>
              <a:rPr lang="en-US" altLang="zh-TW" dirty="0" smtClean="0">
                <a:sym typeface="Symbol"/>
              </a:rPr>
              <a:t>6~</a:t>
            </a:r>
            <a:r>
              <a:rPr lang="en-US" altLang="zh-TW" dirty="0" smtClean="0"/>
              <a:t>12 mo after PRK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all had significant loss of BCVA</a:t>
            </a:r>
            <a:endParaRPr lang="zh-TW" altLang="en-US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</a:rPr>
              <a:t>D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iscussion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zh-TW" sz="2800" dirty="0" smtClean="0"/>
              <a:t>To avoid </a:t>
            </a:r>
            <a:r>
              <a:rPr lang="en-US" altLang="zh-TW" sz="2800" dirty="0" err="1" smtClean="0"/>
              <a:t>ectasia</a:t>
            </a:r>
            <a:r>
              <a:rPr lang="en-US" altLang="zh-TW" sz="2800" dirty="0" smtClean="0"/>
              <a:t>: </a:t>
            </a:r>
          </a:p>
          <a:p>
            <a:pPr lvl="1">
              <a:lnSpc>
                <a:spcPct val="80000"/>
              </a:lnSpc>
            </a:pPr>
            <a:r>
              <a:rPr lang="en-US" altLang="zh-TW" dirty="0" smtClean="0"/>
              <a:t>residual thickness &gt; 250 </a:t>
            </a:r>
            <a:r>
              <a:rPr lang="en-US" altLang="zh-TW" dirty="0" smtClean="0">
                <a:sym typeface="Symbol"/>
              </a:rPr>
              <a:t></a:t>
            </a:r>
            <a:r>
              <a:rPr lang="en-US" altLang="zh-TW" dirty="0" smtClean="0"/>
              <a:t>m</a:t>
            </a:r>
          </a:p>
          <a:p>
            <a:pPr lvl="1">
              <a:lnSpc>
                <a:spcPct val="80000"/>
              </a:lnSpc>
            </a:pPr>
            <a:r>
              <a:rPr lang="en-US" altLang="zh-TW" dirty="0" smtClean="0"/>
              <a:t>residual thickness &gt; 50% total thickness</a:t>
            </a:r>
          </a:p>
          <a:p>
            <a:pPr>
              <a:lnSpc>
                <a:spcPct val="80000"/>
              </a:lnSpc>
            </a:pPr>
            <a:r>
              <a:rPr lang="en-US" altLang="zh-TW" sz="2800" dirty="0" smtClean="0">
                <a:solidFill>
                  <a:srgbClr val="FFFF00"/>
                </a:solidFill>
              </a:rPr>
              <a:t>The advantage of PRK enhancement: no </a:t>
            </a:r>
            <a:r>
              <a:rPr lang="en-US" altLang="zh-TW" sz="2800" dirty="0" err="1" smtClean="0">
                <a:solidFill>
                  <a:srgbClr val="FFFF00"/>
                </a:solidFill>
              </a:rPr>
              <a:t>ectasia</a:t>
            </a:r>
            <a:r>
              <a:rPr lang="en-US" altLang="zh-TW" sz="2800" dirty="0" smtClean="0">
                <a:solidFill>
                  <a:srgbClr val="FFFF00"/>
                </a:solidFill>
              </a:rPr>
              <a:t> in this study</a:t>
            </a:r>
          </a:p>
          <a:p>
            <a:pPr>
              <a:lnSpc>
                <a:spcPct val="80000"/>
              </a:lnSpc>
            </a:pPr>
            <a:r>
              <a:rPr lang="en-US" altLang="zh-TW" sz="2800" dirty="0" smtClean="0">
                <a:solidFill>
                  <a:srgbClr val="FFFF00"/>
                </a:solidFill>
              </a:rPr>
              <a:t>1 mo result: satisfactory (VA&gt;20/25), </a:t>
            </a:r>
            <a:r>
              <a:rPr lang="en-US" altLang="zh-TW" sz="2800" dirty="0" smtClean="0"/>
              <a:t>refraction(within </a:t>
            </a:r>
            <a:r>
              <a:rPr lang="en-US" altLang="zh-TW" sz="2800" dirty="0" smtClean="0">
                <a:sym typeface="Symbol"/>
              </a:rPr>
              <a:t>1D</a:t>
            </a:r>
            <a:r>
              <a:rPr lang="en-US" altLang="zh-TW" sz="2800" dirty="0" smtClean="0">
                <a:solidFill>
                  <a:srgbClr val="FFFF00"/>
                </a:solidFill>
                <a:sym typeface="Symbol"/>
              </a:rPr>
              <a:t>), only slight or no haze</a:t>
            </a:r>
          </a:p>
          <a:p>
            <a:pPr>
              <a:lnSpc>
                <a:spcPct val="80000"/>
              </a:lnSpc>
            </a:pPr>
            <a:r>
              <a:rPr lang="en-US" altLang="zh-TW" sz="2800" dirty="0" smtClean="0">
                <a:solidFill>
                  <a:srgbClr val="FFFF00"/>
                </a:solidFill>
              </a:rPr>
              <a:t>Since 3 mo</a:t>
            </a:r>
            <a:r>
              <a:rPr lang="en-US" altLang="zh-TW" sz="2800" dirty="0" smtClean="0"/>
              <a:t>: 2 eyes:  </a:t>
            </a:r>
            <a:r>
              <a:rPr lang="en-US" altLang="zh-TW" sz="2800" dirty="0" smtClean="0">
                <a:solidFill>
                  <a:srgbClr val="FFFF00"/>
                </a:solidFill>
              </a:rPr>
              <a:t>grade 4 haze &amp; BCVA loss (3 lines)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內容版面配置區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495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altLang="zh-TW" b="1" dirty="0" smtClean="0">
              <a:latin typeface="+mn-ea"/>
            </a:endParaRPr>
          </a:p>
          <a:p>
            <a:pPr marL="514350" indent="-514350">
              <a:buAutoNum type="arabicParenBoth"/>
            </a:pPr>
            <a:r>
              <a:rPr lang="en-US" altLang="zh-TW" b="1" dirty="0" smtClean="0">
                <a:solidFill>
                  <a:schemeClr val="tx2">
                    <a:satMod val="130000"/>
                  </a:schemeClr>
                </a:solidFill>
                <a:latin typeface="+mn-ea"/>
              </a:rPr>
              <a:t>Evaluation of 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PRK retreatment after regressed myopic LASIK</a:t>
            </a:r>
          </a:p>
          <a:p>
            <a:pPr marL="514350" indent="-514350">
              <a:buNone/>
            </a:pPr>
            <a:endParaRPr lang="en-US" altLang="zh-TW" b="1" dirty="0" smtClean="0">
              <a:solidFill>
                <a:schemeClr val="tx2">
                  <a:satMod val="130000"/>
                </a:schemeClr>
              </a:solidFill>
              <a:latin typeface="+mn-ea"/>
            </a:endParaRPr>
          </a:p>
          <a:p>
            <a:pPr>
              <a:buNone/>
            </a:pPr>
            <a:r>
              <a:rPr lang="en-US" altLang="zh-TW" b="1" dirty="0" smtClean="0">
                <a:latin typeface="+mn-ea"/>
              </a:rPr>
              <a:t>(2) LASEK retreatment after LASIK</a:t>
            </a:r>
          </a:p>
          <a:p>
            <a:pPr>
              <a:buNone/>
            </a:pPr>
            <a:endParaRPr lang="en-US" altLang="zh-TW" b="1" dirty="0" smtClean="0">
              <a:latin typeface="+mn-ea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(3) 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LASIK Enhancements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     A Comparison of Lifting to </a:t>
            </a:r>
            <a:r>
              <a:rPr lang="en-US" altLang="zh-TW" b="1" dirty="0" err="1" smtClean="0">
                <a:latin typeface="+mn-ea"/>
              </a:rPr>
              <a:t>Recutting</a:t>
            </a:r>
            <a:r>
              <a:rPr lang="en-US" altLang="zh-TW" b="1" dirty="0" smtClean="0">
                <a:latin typeface="+mn-ea"/>
              </a:rPr>
              <a:t> the Flap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b="1" dirty="0" smtClean="0">
              <a:latin typeface="+mn-ea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(4) 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To lift or </a:t>
            </a:r>
            <a:r>
              <a:rPr lang="en-US" altLang="zh-TW" b="1" dirty="0" err="1" smtClean="0">
                <a:solidFill>
                  <a:srgbClr val="FFFF00"/>
                </a:solidFill>
                <a:latin typeface="+mn-ea"/>
              </a:rPr>
              <a:t>recut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: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     Changing trends in LASIK enhancement</a:t>
            </a:r>
            <a:endParaRPr lang="zh-TW" altLang="en-US" b="1" dirty="0" smtClean="0">
              <a:latin typeface="+mn-ea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zh-TW" altLang="en-US" dirty="0" smtClean="0"/>
          </a:p>
          <a:p>
            <a:endParaRPr lang="zh-TW" altLang="en-US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 smtClean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</a:rPr>
              <a:t>D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iscussion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22530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/>
              <a:t>In this study: </a:t>
            </a:r>
          </a:p>
          <a:p>
            <a:pPr lvl="1"/>
            <a:r>
              <a:rPr lang="en-US" altLang="zh-TW" sz="2400" dirty="0" smtClean="0">
                <a:solidFill>
                  <a:srgbClr val="FFFF00"/>
                </a:solidFill>
              </a:rPr>
              <a:t>low amount of correction </a:t>
            </a:r>
          </a:p>
          <a:p>
            <a:pPr lvl="1"/>
            <a:r>
              <a:rPr lang="en-US" altLang="zh-TW" sz="2400" dirty="0" smtClean="0">
                <a:solidFill>
                  <a:srgbClr val="FFFF00"/>
                </a:solidFill>
              </a:rPr>
              <a:t>smooth &amp; regular ablated surface after LASIK</a:t>
            </a:r>
          </a:p>
          <a:p>
            <a:pPr lvl="1"/>
            <a:r>
              <a:rPr lang="en-US" altLang="zh-TW" sz="2400" dirty="0" smtClean="0">
                <a:solidFill>
                  <a:srgbClr val="FFFF00"/>
                </a:solidFill>
              </a:rPr>
              <a:t>controlled ablation depth to avoid flap perforation</a:t>
            </a:r>
          </a:p>
          <a:p>
            <a:pPr lvl="1"/>
            <a:r>
              <a:rPr lang="en-US" altLang="zh-TW" sz="2400" dirty="0" err="1" smtClean="0">
                <a:solidFill>
                  <a:srgbClr val="FFFF00"/>
                </a:solidFill>
              </a:rPr>
              <a:t>postop</a:t>
            </a:r>
            <a:r>
              <a:rPr lang="en-US" altLang="zh-TW" sz="2400" dirty="0" smtClean="0">
                <a:solidFill>
                  <a:srgbClr val="FFFF00"/>
                </a:solidFill>
              </a:rPr>
              <a:t> steroids(+)</a:t>
            </a:r>
          </a:p>
          <a:p>
            <a:r>
              <a:rPr lang="en-US" altLang="zh-TW" sz="2400" dirty="0" smtClean="0"/>
              <a:t>Possible factor for strong </a:t>
            </a:r>
            <a:r>
              <a:rPr lang="en-US" altLang="zh-TW" sz="2400" dirty="0" smtClean="0"/>
              <a:t>healing</a:t>
            </a:r>
            <a:r>
              <a:rPr lang="zh-TW" altLang="en-US" sz="2400" dirty="0" smtClean="0"/>
              <a:t> </a:t>
            </a:r>
            <a:r>
              <a:rPr lang="en-US" altLang="zh-TW" sz="2400" dirty="0" smtClean="0"/>
              <a:t>: </a:t>
            </a:r>
            <a:r>
              <a:rPr lang="en-US" altLang="zh-TW" sz="2400" dirty="0" smtClean="0"/>
              <a:t>presence of the lamellar cut </a:t>
            </a:r>
            <a:r>
              <a:rPr lang="en-US" altLang="zh-TW" sz="2400" dirty="0" smtClean="0">
                <a:solidFill>
                  <a:srgbClr val="FFFF00"/>
                </a:solidFill>
              </a:rPr>
              <a:t>+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postop</a:t>
            </a:r>
            <a:r>
              <a:rPr lang="en-US" altLang="zh-TW" sz="2400" dirty="0" smtClean="0">
                <a:solidFill>
                  <a:srgbClr val="FFFF00"/>
                </a:solidFill>
              </a:rPr>
              <a:t>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uv</a:t>
            </a:r>
            <a:r>
              <a:rPr lang="en-US" altLang="zh-TW" sz="2400" dirty="0" smtClean="0">
                <a:solidFill>
                  <a:srgbClr val="FFFF00"/>
                </a:solidFill>
              </a:rPr>
              <a:t> </a:t>
            </a:r>
            <a:r>
              <a:rPr lang="en-US" altLang="zh-TW" sz="2400" dirty="0" smtClean="0">
                <a:solidFill>
                  <a:srgbClr val="FFFF00"/>
                </a:solidFill>
              </a:rPr>
              <a:t>exposure</a:t>
            </a:r>
            <a:r>
              <a:rPr lang="zh-TW" altLang="en-US" sz="2400" dirty="0" smtClean="0">
                <a:solidFill>
                  <a:srgbClr val="FFFF00"/>
                </a:solidFill>
              </a:rPr>
              <a:t> </a:t>
            </a:r>
            <a:r>
              <a:rPr lang="en-US" altLang="zh-TW" sz="2400" dirty="0" smtClean="0">
                <a:solidFill>
                  <a:srgbClr val="FFFF00"/>
                </a:solidFill>
              </a:rPr>
              <a:t>(</a:t>
            </a:r>
            <a:r>
              <a:rPr lang="en-US" altLang="zh-TW" sz="2400" dirty="0" smtClean="0">
                <a:solidFill>
                  <a:srgbClr val="FFFF00"/>
                </a:solidFill>
              </a:rPr>
              <a:t>summer in Italy)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</a:rPr>
              <a:t>C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onclusion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23554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PRK: </a:t>
            </a:r>
            <a:r>
              <a:rPr lang="en-US" altLang="zh-TW" dirty="0" smtClean="0">
                <a:solidFill>
                  <a:srgbClr val="FFFF00"/>
                </a:solidFill>
              </a:rPr>
              <a:t>cannot be used as retreatment for </a:t>
            </a:r>
            <a:r>
              <a:rPr lang="en-US" altLang="zh-TW" dirty="0" err="1" smtClean="0">
                <a:solidFill>
                  <a:srgbClr val="FFFF00"/>
                </a:solidFill>
              </a:rPr>
              <a:t>undercorrection</a:t>
            </a:r>
            <a:r>
              <a:rPr lang="en-US" altLang="zh-TW" dirty="0" smtClean="0">
                <a:solidFill>
                  <a:srgbClr val="FFFF00"/>
                </a:solidFill>
              </a:rPr>
              <a:t> after myopic LASIK.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Haze + regression + BCVA loss</a:t>
            </a:r>
          </a:p>
          <a:p>
            <a:r>
              <a:rPr lang="en-US" altLang="zh-TW" dirty="0" smtClean="0"/>
              <a:t>Other options when </a:t>
            </a:r>
            <a:r>
              <a:rPr lang="en-US" altLang="zh-TW" dirty="0" err="1" smtClean="0"/>
              <a:t>stromal</a:t>
            </a:r>
            <a:r>
              <a:rPr lang="en-US" altLang="zh-TW" dirty="0" smtClean="0"/>
              <a:t> thickness is limited</a:t>
            </a:r>
          </a:p>
          <a:p>
            <a:pPr lvl="1"/>
            <a:r>
              <a:rPr lang="en-US" altLang="zh-TW" dirty="0" smtClean="0"/>
              <a:t>Mini-RK</a:t>
            </a:r>
          </a:p>
          <a:p>
            <a:pPr lvl="1"/>
            <a:r>
              <a:rPr lang="en-US" altLang="zh-TW" dirty="0" err="1" smtClean="0"/>
              <a:t>intracorneal</a:t>
            </a:r>
            <a:r>
              <a:rPr lang="en-US" altLang="zh-TW" dirty="0" smtClean="0"/>
              <a:t> ring segments (INTACS)</a:t>
            </a:r>
            <a:endParaRPr lang="zh-TW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428728" y="1428736"/>
            <a:ext cx="6400800" cy="17526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sz="4300" dirty="0" smtClean="0">
                <a:cs typeface="+mn-cs"/>
              </a:rPr>
              <a:t>(2) LASEK retreatment after LASIK</a:t>
            </a:r>
            <a:endParaRPr lang="zh-TW" altLang="en-US" sz="4300" dirty="0">
              <a:cs typeface="+mn-cs"/>
            </a:endParaRPr>
          </a:p>
        </p:txBody>
      </p:sp>
      <p:sp>
        <p:nvSpPr>
          <p:cNvPr id="24579" name="文字方塊 5"/>
          <p:cNvSpPr txBox="1">
            <a:spLocks noChangeArrowheads="1"/>
          </p:cNvSpPr>
          <p:nvPr/>
        </p:nvSpPr>
        <p:spPr bwMode="auto">
          <a:xfrm>
            <a:off x="1643042" y="3786190"/>
            <a:ext cx="6500813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kumimoji="0" lang="en-US" altLang="zh-TW" sz="2600" dirty="0">
              <a:latin typeface="Gill Sans MT" pitchFamily="34" charset="0"/>
              <a:ea typeface="微軟正黑體"/>
            </a:endParaRPr>
          </a:p>
          <a:p>
            <a:pPr algn="ctr"/>
            <a:r>
              <a:rPr kumimoji="0" lang="en-US" altLang="zh-TW" sz="2600" dirty="0" err="1">
                <a:latin typeface="Gill Sans MT" pitchFamily="34" charset="0"/>
                <a:ea typeface="微軟正黑體"/>
              </a:rPr>
              <a:t>Ayman</a:t>
            </a:r>
            <a:r>
              <a:rPr kumimoji="0" lang="en-US" altLang="zh-TW" sz="2600" dirty="0">
                <a:latin typeface="Gill Sans MT" pitchFamily="34" charset="0"/>
                <a:ea typeface="微軟正黑體"/>
              </a:rPr>
              <a:t> </a:t>
            </a:r>
            <a:r>
              <a:rPr kumimoji="0" lang="en-US" altLang="zh-TW" sz="2600" dirty="0" err="1">
                <a:latin typeface="Gill Sans MT" pitchFamily="34" charset="0"/>
                <a:ea typeface="微軟正黑體"/>
              </a:rPr>
              <a:t>Saeed</a:t>
            </a:r>
            <a:r>
              <a:rPr kumimoji="0" lang="en-US" altLang="zh-TW" sz="2600" dirty="0">
                <a:latin typeface="Gill Sans MT" pitchFamily="34" charset="0"/>
                <a:ea typeface="微軟正黑體"/>
              </a:rPr>
              <a:t>, Michael O’Keefe</a:t>
            </a:r>
          </a:p>
          <a:p>
            <a:pPr algn="ctr"/>
            <a:endParaRPr kumimoji="0" lang="zh-TW" altLang="en-US" sz="2600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method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25602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22 eyes of 20 patients</a:t>
            </a:r>
          </a:p>
          <a:p>
            <a:r>
              <a:rPr lang="en-US" altLang="zh-TW" dirty="0" smtClean="0"/>
              <a:t>Recruitment criteria:</a:t>
            </a:r>
          </a:p>
          <a:p>
            <a:pPr lvl="1"/>
            <a:r>
              <a:rPr lang="en-US" altLang="zh-TW" dirty="0" smtClean="0">
                <a:solidFill>
                  <a:srgbClr val="FFFF00"/>
                </a:solidFill>
              </a:rPr>
              <a:t>many years after initial LASIK</a:t>
            </a:r>
          </a:p>
          <a:p>
            <a:pPr lvl="1"/>
            <a:r>
              <a:rPr lang="en-US" altLang="zh-TW" dirty="0" smtClean="0"/>
              <a:t>k thickness at retreatment </a:t>
            </a:r>
            <a:r>
              <a:rPr lang="en-US" altLang="zh-TW" dirty="0" smtClean="0">
                <a:sym typeface="Symbol"/>
              </a:rPr>
              <a:t></a:t>
            </a:r>
            <a:r>
              <a:rPr lang="en-US" altLang="zh-TW" dirty="0" smtClean="0"/>
              <a:t> 500 </a:t>
            </a:r>
            <a:r>
              <a:rPr lang="en-US" altLang="zh-TW" dirty="0" smtClean="0">
                <a:sym typeface="Symbol"/>
              </a:rPr>
              <a:t></a:t>
            </a:r>
            <a:r>
              <a:rPr lang="en-US" altLang="zh-TW" dirty="0" smtClean="0"/>
              <a:t>m </a:t>
            </a:r>
          </a:p>
          <a:p>
            <a:pPr lvl="1"/>
            <a:r>
              <a:rPr lang="en-US" altLang="zh-TW" dirty="0" smtClean="0">
                <a:solidFill>
                  <a:srgbClr val="FFFF00"/>
                </a:solidFill>
              </a:rPr>
              <a:t>residual </a:t>
            </a:r>
            <a:r>
              <a:rPr lang="en-US" altLang="zh-TW" dirty="0" err="1" smtClean="0">
                <a:solidFill>
                  <a:srgbClr val="FFFF00"/>
                </a:solidFill>
              </a:rPr>
              <a:t>stromal</a:t>
            </a:r>
            <a:r>
              <a:rPr lang="en-US" altLang="zh-TW" dirty="0" smtClean="0">
                <a:solidFill>
                  <a:srgbClr val="FFFF00"/>
                </a:solidFill>
              </a:rPr>
              <a:t> thickness after laser ablation </a:t>
            </a:r>
            <a:r>
              <a:rPr lang="en-US" altLang="zh-TW" dirty="0" smtClean="0">
                <a:solidFill>
                  <a:srgbClr val="FFFF00"/>
                </a:solidFill>
                <a:sym typeface="Symbol"/>
              </a:rPr>
              <a:t></a:t>
            </a:r>
            <a:r>
              <a:rPr lang="en-US" altLang="zh-TW" dirty="0" smtClean="0">
                <a:solidFill>
                  <a:srgbClr val="FFFF00"/>
                </a:solidFill>
              </a:rPr>
              <a:t> 250 </a:t>
            </a:r>
            <a:r>
              <a:rPr lang="en-US" altLang="zh-TW" dirty="0" smtClean="0">
                <a:solidFill>
                  <a:srgbClr val="FFFF00"/>
                </a:solidFill>
                <a:sym typeface="Symbol"/>
              </a:rPr>
              <a:t></a:t>
            </a:r>
            <a:r>
              <a:rPr lang="en-US" altLang="zh-TW" dirty="0" smtClean="0">
                <a:solidFill>
                  <a:srgbClr val="FFFF00"/>
                </a:solidFill>
              </a:rPr>
              <a:t>m </a:t>
            </a:r>
          </a:p>
          <a:p>
            <a:pPr lvl="1"/>
            <a:r>
              <a:rPr lang="en-US" altLang="zh-TW" dirty="0" smtClean="0"/>
              <a:t>Not eventful in the initial LASIK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method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26626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Initial LASIK:</a:t>
            </a:r>
          </a:p>
          <a:p>
            <a:pPr lvl="1"/>
            <a:r>
              <a:rPr lang="en-US" altLang="zh-TW" dirty="0" smtClean="0"/>
              <a:t>same experienced surgeon</a:t>
            </a:r>
          </a:p>
          <a:p>
            <a:pPr lvl="1"/>
            <a:r>
              <a:rPr lang="en-US" altLang="zh-TW" dirty="0" err="1" smtClean="0">
                <a:solidFill>
                  <a:srgbClr val="FFFF00"/>
                </a:solidFill>
              </a:rPr>
              <a:t>Hansatome</a:t>
            </a:r>
            <a:r>
              <a:rPr lang="en-US" altLang="zh-TW" dirty="0" smtClean="0">
                <a:solidFill>
                  <a:srgbClr val="FFFF00"/>
                </a:solidFill>
              </a:rPr>
              <a:t> </a:t>
            </a:r>
            <a:r>
              <a:rPr lang="en-US" altLang="zh-TW" dirty="0" err="1" smtClean="0">
                <a:solidFill>
                  <a:srgbClr val="FFFF00"/>
                </a:solidFill>
              </a:rPr>
              <a:t>microkeratome</a:t>
            </a:r>
            <a:r>
              <a:rPr lang="en-US" altLang="zh-TW" dirty="0" smtClean="0"/>
              <a:t>(</a:t>
            </a:r>
            <a:r>
              <a:rPr lang="en-US" altLang="zh-TW" dirty="0" smtClean="0">
                <a:sym typeface="Symbol"/>
              </a:rPr>
              <a:t>flap thickness: 160m)</a:t>
            </a:r>
            <a:endParaRPr lang="en-US" altLang="zh-TW" dirty="0" smtClean="0"/>
          </a:p>
          <a:p>
            <a:pPr lvl="1"/>
            <a:r>
              <a:rPr lang="de-DE" altLang="zh-TW" dirty="0" smtClean="0">
                <a:solidFill>
                  <a:srgbClr val="FFFF00"/>
                </a:solidFill>
              </a:rPr>
              <a:t>Bausch &amp; Lomb 217 C excimer laser</a:t>
            </a:r>
          </a:p>
          <a:p>
            <a:pPr lvl="1"/>
            <a:r>
              <a:rPr lang="en-US" altLang="zh-TW" dirty="0" smtClean="0"/>
              <a:t>optical zone 6.02 </a:t>
            </a:r>
            <a:r>
              <a:rPr lang="en-US" altLang="zh-TW" dirty="0" smtClean="0">
                <a:sym typeface="Symbol"/>
              </a:rPr>
              <a:t> 0.5 </a:t>
            </a:r>
            <a:r>
              <a:rPr lang="en-US" altLang="zh-TW" dirty="0" smtClean="0"/>
              <a:t>mm </a:t>
            </a:r>
            <a:endParaRPr lang="de-DE" altLang="zh-TW" dirty="0" smtClean="0"/>
          </a:p>
          <a:p>
            <a:r>
              <a:rPr lang="de-DE" altLang="zh-TW" dirty="0" smtClean="0"/>
              <a:t>LASEK:</a:t>
            </a:r>
          </a:p>
          <a:p>
            <a:pPr lvl="1"/>
            <a:r>
              <a:rPr lang="en-US" altLang="zh-TW" dirty="0" smtClean="0"/>
              <a:t>optical zone 6.64 </a:t>
            </a:r>
            <a:r>
              <a:rPr lang="en-US" altLang="zh-TW" dirty="0" smtClean="0">
                <a:sym typeface="Symbol"/>
              </a:rPr>
              <a:t> 0.32 </a:t>
            </a:r>
            <a:r>
              <a:rPr lang="en-US" altLang="zh-TW" dirty="0" smtClean="0"/>
              <a:t>mm</a:t>
            </a:r>
          </a:p>
          <a:p>
            <a:pPr lvl="1"/>
            <a:r>
              <a:rPr lang="en-US" altLang="zh-TW" dirty="0" smtClean="0"/>
              <a:t>No MMC </a:t>
            </a:r>
            <a:endParaRPr lang="de-DE" altLang="zh-TW" dirty="0" smtClean="0"/>
          </a:p>
          <a:p>
            <a:pPr lvl="1"/>
            <a:endParaRPr lang="de-DE" altLang="zh-TW" dirty="0" smtClean="0"/>
          </a:p>
          <a:p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071563"/>
            <a:ext cx="9161463" cy="3790950"/>
          </a:xfrm>
        </p:spPr>
      </p:pic>
      <p:sp>
        <p:nvSpPr>
          <p:cNvPr id="28674" name="文字方塊 4"/>
          <p:cNvSpPr txBox="1">
            <a:spLocks noChangeArrowheads="1"/>
          </p:cNvSpPr>
          <p:nvPr/>
        </p:nvSpPr>
        <p:spPr bwMode="auto">
          <a:xfrm>
            <a:off x="0" y="521495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zh-TW" sz="2000" dirty="0"/>
              <a:t>*mean time between the initial LASIK </a:t>
            </a:r>
            <a:r>
              <a:rPr kumimoji="0" lang="en-US" altLang="zh-TW" sz="2000" dirty="0">
                <a:solidFill>
                  <a:srgbClr val="FFFF00"/>
                </a:solidFill>
              </a:rPr>
              <a:t>&amp; LASEK enhancement </a:t>
            </a:r>
            <a:r>
              <a:rPr kumimoji="0" lang="en-US" altLang="zh-TW" sz="2000" dirty="0"/>
              <a:t>: 56 </a:t>
            </a:r>
            <a:r>
              <a:rPr kumimoji="0" lang="en-US" altLang="zh-TW" sz="2000" dirty="0">
                <a:sym typeface="Symbol"/>
              </a:rPr>
              <a:t></a:t>
            </a:r>
            <a:r>
              <a:rPr kumimoji="0" lang="en-US" altLang="zh-TW" sz="2000" dirty="0"/>
              <a:t> 24.3 mo</a:t>
            </a:r>
          </a:p>
          <a:p>
            <a:r>
              <a:rPr kumimoji="0" lang="en-US" altLang="zh-TW" sz="2000" dirty="0"/>
              <a:t>*</a:t>
            </a:r>
            <a:r>
              <a:rPr kumimoji="0" lang="en-US" altLang="zh-TW" sz="2000" dirty="0">
                <a:solidFill>
                  <a:srgbClr val="FFFF00"/>
                </a:solidFill>
              </a:rPr>
              <a:t>mean f/u </a:t>
            </a:r>
            <a:r>
              <a:rPr kumimoji="0" lang="en-US" altLang="zh-TW" sz="2000" dirty="0"/>
              <a:t>after retreatment: 6.68 </a:t>
            </a:r>
            <a:r>
              <a:rPr kumimoji="0" lang="en-US" altLang="zh-TW" sz="2000" dirty="0">
                <a:sym typeface="Symbol"/>
              </a:rPr>
              <a:t></a:t>
            </a:r>
            <a:r>
              <a:rPr kumimoji="0" lang="en-US" altLang="zh-TW" sz="2000" dirty="0"/>
              <a:t> 6.47 mo</a:t>
            </a:r>
            <a:endParaRPr kumimoji="0" lang="en-US" altLang="zh-TW" sz="2000" dirty="0">
              <a:latin typeface="Gill Sans MT" pitchFamily="34" charset="0"/>
              <a:ea typeface="微軟正黑體"/>
            </a:endParaRPr>
          </a:p>
          <a:p>
            <a:r>
              <a:rPr kumimoji="0" lang="en-US" altLang="zh-TW" sz="2000" dirty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*no statistically significant difference in the mean SE 1 week after LASEK &amp; at the final visit </a:t>
            </a:r>
            <a:endParaRPr kumimoji="0" lang="zh-TW" altLang="en-US" sz="2000" dirty="0">
              <a:latin typeface="Arial Unicode MS" pitchFamily="34" charset="-120"/>
              <a:ea typeface="Arial Unicode MS" pitchFamily="34" charset="-120"/>
              <a:cs typeface="Arial Unicode MS" pitchFamily="34" charset="-120"/>
            </a:endParaRPr>
          </a:p>
        </p:txBody>
      </p:sp>
      <p:sp>
        <p:nvSpPr>
          <p:cNvPr id="28676" name="Oval 4"/>
          <p:cNvSpPr>
            <a:spLocks noChangeArrowheads="1"/>
          </p:cNvSpPr>
          <p:nvPr/>
        </p:nvSpPr>
        <p:spPr bwMode="auto">
          <a:xfrm>
            <a:off x="1692275" y="1916113"/>
            <a:ext cx="863600" cy="217487"/>
          </a:xfrm>
          <a:prstGeom prst="ellips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TW" altLang="en-US">
              <a:solidFill>
                <a:srgbClr val="CC3300"/>
              </a:solidFill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835150" y="333375"/>
            <a:ext cx="5473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TW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result</a:t>
            </a:r>
            <a:endParaRPr kumimoji="0" lang="zh-TW" altLang="en-US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678" name="Oval 6"/>
          <p:cNvSpPr>
            <a:spLocks noChangeArrowheads="1"/>
          </p:cNvSpPr>
          <p:nvPr/>
        </p:nvSpPr>
        <p:spPr bwMode="auto">
          <a:xfrm>
            <a:off x="8101013" y="1844675"/>
            <a:ext cx="863600" cy="288925"/>
          </a:xfrm>
          <a:prstGeom prst="ellips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TW" altLang="en-US">
              <a:solidFill>
                <a:srgbClr val="CC3300"/>
              </a:solidFill>
            </a:endParaRPr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4787900" y="1844675"/>
            <a:ext cx="1008063" cy="288925"/>
          </a:xfrm>
          <a:prstGeom prst="ellips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TW" altLang="en-US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內容版面配置區 2"/>
          <p:cNvSpPr>
            <a:spLocks noGrp="1"/>
          </p:cNvSpPr>
          <p:nvPr>
            <p:ph idx="1"/>
          </p:nvPr>
        </p:nvSpPr>
        <p:spPr>
          <a:xfrm>
            <a:off x="285720" y="5357826"/>
            <a:ext cx="8640793" cy="1319199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sz="2200" dirty="0" smtClean="0"/>
              <a:t>At the final f/u, 95%: UCVA </a:t>
            </a:r>
            <a:r>
              <a:rPr lang="en-US" altLang="zh-TW" sz="2200" dirty="0" smtClean="0">
                <a:sym typeface="Symbol"/>
              </a:rPr>
              <a:t></a:t>
            </a:r>
            <a:r>
              <a:rPr lang="en-US" altLang="zh-TW" sz="2200" dirty="0" smtClean="0"/>
              <a:t> 20/40</a:t>
            </a:r>
          </a:p>
          <a:p>
            <a:r>
              <a:rPr lang="en-US" altLang="zh-TW" sz="2200" dirty="0" smtClean="0"/>
              <a:t>77%: mean SE </a:t>
            </a:r>
            <a:r>
              <a:rPr lang="en-US" altLang="zh-TW" sz="2200" dirty="0" smtClean="0">
                <a:sym typeface="Symbol"/>
              </a:rPr>
              <a:t> </a:t>
            </a:r>
            <a:r>
              <a:rPr lang="en-US" altLang="zh-TW" sz="2200" dirty="0" smtClean="0"/>
              <a:t>1.00 D</a:t>
            </a:r>
          </a:p>
          <a:p>
            <a:r>
              <a:rPr lang="en-US" altLang="zh-TW" sz="2200" dirty="0" smtClean="0"/>
              <a:t>comparable to results of LASIK retreatment by </a:t>
            </a:r>
            <a:r>
              <a:rPr lang="en-US" altLang="zh-TW" sz="2200" dirty="0" err="1" smtClean="0"/>
              <a:t>Saeed</a:t>
            </a:r>
            <a:r>
              <a:rPr lang="en-US" altLang="zh-TW" sz="2200" dirty="0" smtClean="0"/>
              <a:t> et al. &amp; </a:t>
            </a:r>
            <a:r>
              <a:rPr lang="en-US" altLang="zh-TW" sz="2200" dirty="0" err="1" smtClean="0"/>
              <a:t>Netto</a:t>
            </a:r>
            <a:r>
              <a:rPr lang="en-US" altLang="zh-TW" sz="2200" dirty="0" smtClean="0"/>
              <a:t> et al.</a:t>
            </a:r>
            <a:endParaRPr lang="zh-TW" altLang="en-US" sz="2200" dirty="0" smtClean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8358188" cy="517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橢圓 5"/>
          <p:cNvSpPr/>
          <p:nvPr/>
        </p:nvSpPr>
        <p:spPr>
          <a:xfrm>
            <a:off x="7358063" y="2214563"/>
            <a:ext cx="857250" cy="4286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7429500" y="3000375"/>
            <a:ext cx="714375" cy="4286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LASEK &amp; PRK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Lee </a:t>
            </a:r>
            <a:r>
              <a:rPr lang="en-US" altLang="zh-TW" dirty="0" smtClean="0">
                <a:cs typeface="+mn-cs"/>
              </a:rPr>
              <a:t>et al.: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LASEK: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  <a:sym typeface="Symbol"/>
              </a:rPr>
              <a:t>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 pain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  <a:sym typeface="Symbol"/>
              </a:rPr>
              <a:t>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haze than PRK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err="1" smtClean="0">
                <a:cs typeface="+mn-cs"/>
              </a:rPr>
              <a:t>Pirouzian</a:t>
            </a:r>
            <a:r>
              <a:rPr lang="en-US" altLang="zh-TW" dirty="0" smtClean="0">
                <a:cs typeface="+mn-cs"/>
              </a:rPr>
              <a:t> et al.: no difference in </a:t>
            </a:r>
            <a:r>
              <a:rPr lang="en-US" altLang="zh-TW" dirty="0" err="1" smtClean="0">
                <a:cs typeface="+mn-cs"/>
              </a:rPr>
              <a:t>postop</a:t>
            </a:r>
            <a:r>
              <a:rPr lang="en-US" altLang="zh-TW" dirty="0" smtClean="0">
                <a:cs typeface="+mn-cs"/>
              </a:rPr>
              <a:t> pain or UCVA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Lab studies: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preserved epithelial layer in LASEK may act as a natural CL barrier against inflammatory mediators</a:t>
            </a:r>
            <a:r>
              <a:rPr lang="en-US" altLang="zh-TW" dirty="0" smtClean="0">
                <a:solidFill>
                  <a:srgbClr val="FFFF00"/>
                </a:solidFill>
                <a:cs typeface="+mn-cs"/>
                <a:sym typeface="Symbol"/>
              </a:rPr>
              <a:t>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keratocyte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 activation &amp; haze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zh-TW" altLang="en-US" dirty="0">
              <a:solidFill>
                <a:srgbClr val="FF000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D</a:t>
            </a:r>
            <a:r>
              <a:rPr lang="en-US" altLang="zh-TW" dirty="0" smtClean="0">
                <a:solidFill>
                  <a:srgbClr val="FFFF00"/>
                </a:solidFill>
                <a:cs typeface="+mj-cs"/>
              </a:rPr>
              <a:t>iscussion</a:t>
            </a:r>
            <a:endParaRPr lang="zh-TW" altLang="en-US" dirty="0">
              <a:solidFill>
                <a:srgbClr val="FFFF00"/>
              </a:solidFill>
              <a:cs typeface="+mj-cs"/>
            </a:endParaRPr>
          </a:p>
        </p:txBody>
      </p:sp>
      <p:sp>
        <p:nvSpPr>
          <p:cNvPr id="32770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in this study, mean time between the initial LASIK &amp; LASEK enhancement : 56 </a:t>
            </a:r>
            <a:r>
              <a:rPr lang="en-US" altLang="zh-TW" dirty="0" smtClean="0">
                <a:sym typeface="Symbol"/>
              </a:rPr>
              <a:t></a:t>
            </a:r>
            <a:r>
              <a:rPr lang="en-US" altLang="zh-TW" dirty="0" smtClean="0"/>
              <a:t> 24.3 mo</a:t>
            </a:r>
          </a:p>
          <a:p>
            <a:r>
              <a:rPr lang="en-US" altLang="zh-TW" dirty="0" smtClean="0"/>
              <a:t>To </a:t>
            </a:r>
            <a:r>
              <a:rPr lang="en-US" altLang="zh-TW" dirty="0" err="1" smtClean="0"/>
              <a:t>relift</a:t>
            </a:r>
            <a:r>
              <a:rPr lang="en-US" altLang="zh-TW" dirty="0" smtClean="0"/>
              <a:t> flaps so many years after the initial LASIK is difficult and may result in flap tears or buttonholes</a:t>
            </a:r>
          </a:p>
          <a:p>
            <a:r>
              <a:rPr lang="en-US" altLang="zh-TW" dirty="0" smtClean="0"/>
              <a:t>LASEK enhancement:  safer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FFFF00"/>
                </a:solidFill>
              </a:rPr>
              <a:t>Discussion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 smtClean="0"/>
              <a:t>Rana</a:t>
            </a:r>
            <a:r>
              <a:rPr lang="en-US" altLang="zh-TW" dirty="0" smtClean="0"/>
              <a:t> et al</a:t>
            </a:r>
            <a:r>
              <a:rPr lang="en-US" altLang="zh-TW" dirty="0" smtClean="0">
                <a:solidFill>
                  <a:srgbClr val="FFFF00"/>
                </a:solidFill>
              </a:rPr>
              <a:t>.: LASIK enhancement by </a:t>
            </a:r>
            <a:r>
              <a:rPr lang="en-US" altLang="zh-TW" dirty="0" err="1" smtClean="0">
                <a:solidFill>
                  <a:srgbClr val="FFFF00"/>
                </a:solidFill>
              </a:rPr>
              <a:t>relifting</a:t>
            </a:r>
            <a:r>
              <a:rPr lang="en-US" altLang="zh-TW" dirty="0" smtClean="0">
                <a:solidFill>
                  <a:srgbClr val="FFFF00"/>
                </a:solidFill>
              </a:rPr>
              <a:t> flaps </a:t>
            </a:r>
            <a:r>
              <a:rPr lang="en-US" altLang="zh-TW" dirty="0" smtClean="0">
                <a:sym typeface="Symbol"/>
              </a:rPr>
              <a:t></a:t>
            </a:r>
            <a:r>
              <a:rPr lang="en-US" altLang="zh-TW" dirty="0" smtClean="0"/>
              <a:t> </a:t>
            </a:r>
            <a:r>
              <a:rPr lang="en-US" altLang="zh-TW" dirty="0" smtClean="0">
                <a:sym typeface="Symbol"/>
              </a:rPr>
              <a:t></a:t>
            </a:r>
            <a:r>
              <a:rPr lang="en-US" altLang="zh-TW" dirty="0" smtClean="0"/>
              <a:t>posterior k elevation </a:t>
            </a:r>
            <a:r>
              <a:rPr lang="en-US" altLang="zh-TW" dirty="0" smtClean="0">
                <a:sym typeface="Symbol"/>
              </a:rPr>
              <a:t></a:t>
            </a:r>
            <a:r>
              <a:rPr lang="en-US" altLang="zh-TW" dirty="0" smtClean="0">
                <a:solidFill>
                  <a:srgbClr val="FFFF00"/>
                </a:solidFill>
              </a:rPr>
              <a:t>disturb the biomechanics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In </a:t>
            </a:r>
            <a:r>
              <a:rPr lang="en-US" altLang="zh-TW" dirty="0" smtClean="0">
                <a:solidFill>
                  <a:srgbClr val="FFFF00"/>
                </a:solidFill>
              </a:rPr>
              <a:t>estimated very thin (&lt; 250 ~ 300 </a:t>
            </a:r>
            <a:r>
              <a:rPr lang="en-US" altLang="zh-TW" dirty="0" smtClean="0">
                <a:solidFill>
                  <a:srgbClr val="FFFF00"/>
                </a:solidFill>
                <a:sym typeface="Symbol"/>
              </a:rPr>
              <a:t></a:t>
            </a:r>
            <a:r>
              <a:rPr lang="en-US" altLang="zh-TW" dirty="0" smtClean="0">
                <a:solidFill>
                  <a:srgbClr val="FFFF00"/>
                </a:solidFill>
              </a:rPr>
              <a:t>m) residual k, it is wise to use surface ablation instead of </a:t>
            </a:r>
            <a:r>
              <a:rPr lang="en-US" altLang="zh-TW" dirty="0" err="1" smtClean="0">
                <a:solidFill>
                  <a:srgbClr val="FFFF00"/>
                </a:solidFill>
              </a:rPr>
              <a:t>relifting</a:t>
            </a:r>
            <a:r>
              <a:rPr lang="en-US" altLang="zh-TW" dirty="0" smtClean="0">
                <a:solidFill>
                  <a:srgbClr val="FFFF00"/>
                </a:solidFill>
              </a:rPr>
              <a:t> the flap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143000"/>
            <a:ext cx="82296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altLang="zh-TW" sz="7200" smtClean="0"/>
          </a:p>
          <a:p>
            <a:pPr>
              <a:buFont typeface="Wingdings" pitchFamily="2" charset="2"/>
              <a:buNone/>
            </a:pPr>
            <a:r>
              <a:rPr lang="en-US" altLang="zh-TW" sz="7200" smtClean="0"/>
              <a:t>       ~</a:t>
            </a:r>
            <a:r>
              <a:rPr lang="zh-TW" altLang="en-US" sz="7200" smtClean="0">
                <a:solidFill>
                  <a:srgbClr val="FFFF00"/>
                </a:solidFill>
              </a:rPr>
              <a:t>謝謝聆聽</a:t>
            </a:r>
            <a:r>
              <a:rPr lang="en-US" altLang="zh-TW" sz="7200" smtClean="0"/>
              <a:t>~~</a:t>
            </a:r>
          </a:p>
        </p:txBody>
      </p:sp>
      <p:pic>
        <p:nvPicPr>
          <p:cNvPr id="72707" name="Picture 3" descr="G:\waiting  updated  photos\DSC014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8546" name="Picture 2" descr="G:\waiting  updated  photos\DSC01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>
                <a:solidFill>
                  <a:srgbClr val="FFFF00"/>
                </a:solidFill>
              </a:rPr>
              <a:t>C</a:t>
            </a:r>
            <a:r>
              <a:rPr lang="en-US" altLang="zh-TW" dirty="0" smtClean="0">
                <a:solidFill>
                  <a:srgbClr val="FFFF00"/>
                </a:solidFill>
              </a:rPr>
              <a:t>onclusion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this study confirms the safety of LASEK as a retreatment after LASIK when </a:t>
            </a:r>
          </a:p>
          <a:p>
            <a:pPr lvl="1"/>
            <a:r>
              <a:rPr lang="en-US" altLang="zh-TW" dirty="0" smtClean="0">
                <a:solidFill>
                  <a:srgbClr val="FFFF00"/>
                </a:solidFill>
              </a:rPr>
              <a:t>insufficient RSB </a:t>
            </a:r>
          </a:p>
          <a:p>
            <a:pPr lvl="1"/>
            <a:r>
              <a:rPr lang="en-US" altLang="zh-TW" dirty="0" smtClean="0"/>
              <a:t>many years after the initial LASIK</a:t>
            </a:r>
          </a:p>
          <a:p>
            <a:pPr lvl="1"/>
            <a:r>
              <a:rPr lang="en-US" altLang="zh-TW" dirty="0" err="1" smtClean="0">
                <a:solidFill>
                  <a:srgbClr val="FFFF00"/>
                </a:solidFill>
              </a:rPr>
              <a:t>relifting</a:t>
            </a:r>
            <a:r>
              <a:rPr lang="en-US" altLang="zh-TW" dirty="0" smtClean="0">
                <a:solidFill>
                  <a:srgbClr val="FFFF00"/>
                </a:solidFill>
              </a:rPr>
              <a:t> the original flap is expected to be problematic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0" y="1849438"/>
            <a:ext cx="9144000" cy="17526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sz="4600" dirty="0" smtClean="0">
                <a:cs typeface="+mn-cs"/>
              </a:rPr>
              <a:t>(3) LASIK Enhancements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sz="4000" i="1" dirty="0" smtClean="0">
                <a:cs typeface="+mn-cs"/>
              </a:rPr>
              <a:t>A Comparison of Lifting to </a:t>
            </a:r>
            <a:r>
              <a:rPr lang="en-US" altLang="zh-TW" sz="4000" i="1" dirty="0" err="1" smtClean="0">
                <a:cs typeface="+mn-cs"/>
              </a:rPr>
              <a:t>Recutting</a:t>
            </a:r>
            <a:r>
              <a:rPr lang="en-US" altLang="zh-TW" sz="4000" i="1" dirty="0" smtClean="0">
                <a:cs typeface="+mn-cs"/>
              </a:rPr>
              <a:t> the Flap</a:t>
            </a:r>
            <a:endParaRPr lang="zh-TW" altLang="en-US" sz="4000" dirty="0">
              <a:cs typeface="+mn-cs"/>
            </a:endParaRPr>
          </a:p>
        </p:txBody>
      </p:sp>
      <p:sp>
        <p:nvSpPr>
          <p:cNvPr id="34818" name="矩形 6"/>
          <p:cNvSpPr>
            <a:spLocks noChangeArrowheads="1"/>
          </p:cNvSpPr>
          <p:nvPr/>
        </p:nvSpPr>
        <p:spPr bwMode="auto">
          <a:xfrm>
            <a:off x="1643063" y="4071938"/>
            <a:ext cx="61436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zh-TW" sz="2600" i="1" dirty="0">
                <a:latin typeface="Gill Sans MT" pitchFamily="34" charset="0"/>
                <a:ea typeface="微軟正黑體"/>
              </a:rPr>
              <a:t>Elizabeth A. Davis, Richard L. Lindstrom</a:t>
            </a:r>
          </a:p>
          <a:p>
            <a:pPr algn="ctr"/>
            <a:r>
              <a:rPr kumimoji="0" lang="zh-TW" altLang="en-US" sz="2600" i="1" dirty="0" smtClean="0">
                <a:latin typeface="Gill Sans MT" pitchFamily="34" charset="0"/>
                <a:ea typeface="微軟正黑體"/>
              </a:rPr>
              <a:t> </a:t>
            </a:r>
            <a:endParaRPr kumimoji="0" lang="en-US" altLang="zh-TW" sz="2600" i="1" dirty="0">
              <a:latin typeface="Gill Sans MT" pitchFamily="34" charset="0"/>
              <a:ea typeface="微軟正黑體"/>
            </a:endParaRPr>
          </a:p>
          <a:p>
            <a:r>
              <a:rPr kumimoji="0" lang="zh-TW" altLang="en-US" i="1" dirty="0">
                <a:latin typeface="Gill Sans MT" pitchFamily="34" charset="0"/>
                <a:ea typeface="微軟正黑體"/>
              </a:rPr>
              <a:t>  </a:t>
            </a:r>
            <a:endParaRPr kumimoji="0" lang="zh-TW" altLang="en-US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method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5842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212 eyes/152 patients: myopic enhancement after primary myopic LASIK </a:t>
            </a:r>
          </a:p>
          <a:p>
            <a:r>
              <a:rPr lang="en-US" altLang="zh-TW" dirty="0" smtClean="0"/>
              <a:t>a single surgical center, </a:t>
            </a:r>
            <a:r>
              <a:rPr lang="en-US" altLang="zh-TW" dirty="0" smtClean="0">
                <a:sym typeface="Symbol"/>
              </a:rPr>
              <a:t></a:t>
            </a:r>
            <a:r>
              <a:rPr lang="en-US" altLang="zh-TW" dirty="0" smtClean="0"/>
              <a:t> 1- mo f/u</a:t>
            </a:r>
          </a:p>
          <a:p>
            <a:r>
              <a:rPr lang="en-US" altLang="zh-TW" dirty="0" smtClean="0"/>
              <a:t>164 eyes </a:t>
            </a:r>
            <a:r>
              <a:rPr lang="en-US" altLang="zh-TW" dirty="0" smtClean="0">
                <a:solidFill>
                  <a:srgbClr val="FFFF00"/>
                </a:solidFill>
              </a:rPr>
              <a:t>(77.4%): </a:t>
            </a:r>
            <a:r>
              <a:rPr lang="en-US" altLang="zh-TW" dirty="0" err="1" smtClean="0">
                <a:solidFill>
                  <a:srgbClr val="FFFF00"/>
                </a:solidFill>
              </a:rPr>
              <a:t>relifting</a:t>
            </a:r>
            <a:endParaRPr lang="en-US" altLang="zh-TW" dirty="0" smtClean="0">
              <a:solidFill>
                <a:srgbClr val="FFFF00"/>
              </a:solidFill>
            </a:endParaRPr>
          </a:p>
          <a:p>
            <a:r>
              <a:rPr lang="en-US" altLang="zh-TW" dirty="0" smtClean="0"/>
              <a:t>48 eyes </a:t>
            </a:r>
            <a:r>
              <a:rPr lang="en-US" altLang="zh-TW" dirty="0" smtClean="0">
                <a:solidFill>
                  <a:srgbClr val="FFFF00"/>
                </a:solidFill>
              </a:rPr>
              <a:t>(22.6%) </a:t>
            </a:r>
            <a:r>
              <a:rPr lang="en-US" altLang="zh-TW" dirty="0" err="1" smtClean="0">
                <a:solidFill>
                  <a:srgbClr val="FFFF00"/>
                </a:solidFill>
              </a:rPr>
              <a:t>recutting</a:t>
            </a:r>
            <a:r>
              <a:rPr lang="en-US" altLang="zh-TW" dirty="0" smtClean="0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Surgical procedures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primary LASIK: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Automated Corneal Shaper or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Hansatome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microkeratome</a:t>
            </a:r>
            <a:endParaRPr lang="en-US" altLang="zh-TW" dirty="0" smtClean="0">
              <a:solidFill>
                <a:srgbClr val="FFFF00"/>
              </a:solidFill>
              <a:cs typeface="+mn-cs"/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VISX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excimer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 laser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flap thickness: 160 or 180 </a:t>
            </a:r>
            <a:r>
              <a:rPr lang="en-US" altLang="zh-TW" dirty="0" smtClean="0">
                <a:cs typeface="+mn-cs"/>
                <a:sym typeface="Symbol"/>
              </a:rPr>
              <a:t></a:t>
            </a:r>
            <a:r>
              <a:rPr lang="en-US" altLang="zh-TW" dirty="0" smtClean="0">
                <a:cs typeface="+mn-cs"/>
              </a:rPr>
              <a:t>m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/>
              <a:t>T</a:t>
            </a:r>
            <a:r>
              <a:rPr lang="en-US" altLang="zh-TW" dirty="0" smtClean="0">
                <a:cs typeface="+mn-cs"/>
              </a:rPr>
              <a:t>o </a:t>
            </a:r>
            <a:r>
              <a:rPr lang="en-US" altLang="zh-TW" dirty="0" smtClean="0">
                <a:cs typeface="+mn-cs"/>
              </a:rPr>
              <a:t>lift during enhancement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if the flap edge was visible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To </a:t>
            </a:r>
            <a:r>
              <a:rPr lang="en-US" altLang="zh-TW" dirty="0" err="1" smtClean="0">
                <a:cs typeface="+mn-cs"/>
              </a:rPr>
              <a:t>recut</a:t>
            </a:r>
            <a:r>
              <a:rPr lang="en-US" altLang="zh-TW" dirty="0" smtClean="0">
                <a:cs typeface="+mn-cs"/>
              </a:rPr>
              <a:t> during enhancement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If the flap edge was difficult to view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if there was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scarring or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vascularization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/>
              <a:t>choose </a:t>
            </a:r>
            <a:r>
              <a:rPr lang="en-US" altLang="zh-TW" dirty="0" err="1" smtClean="0">
                <a:solidFill>
                  <a:srgbClr val="FFFF00"/>
                </a:solidFill>
              </a:rPr>
              <a:t>microkeratome</a:t>
            </a:r>
            <a:r>
              <a:rPr lang="en-US" altLang="zh-TW" dirty="0" smtClean="0">
                <a:solidFill>
                  <a:srgbClr val="FFFF00"/>
                </a:solidFill>
              </a:rPr>
              <a:t> depth </a:t>
            </a:r>
            <a:r>
              <a:rPr lang="en-US" altLang="zh-TW" dirty="0" smtClean="0">
                <a:solidFill>
                  <a:srgbClr val="FFFF00"/>
                </a:solidFill>
                <a:sym typeface="Symbol"/>
              </a:rPr>
              <a:t> </a:t>
            </a:r>
            <a:r>
              <a:rPr lang="en-US" altLang="zh-TW" dirty="0" smtClean="0">
                <a:solidFill>
                  <a:srgbClr val="FFFF00"/>
                </a:solidFill>
              </a:rPr>
              <a:t>the primary LASIK</a:t>
            </a:r>
            <a:endParaRPr lang="en-US" altLang="zh-TW" dirty="0" smtClean="0">
              <a:solidFill>
                <a:srgbClr val="FFFF00"/>
              </a:solidFill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Timing from the primary LASIK: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not a determining factor in choosing whether to lift or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recut</a:t>
            </a:r>
            <a:endParaRPr lang="en-US" altLang="zh-TW" dirty="0" smtClean="0">
              <a:solidFill>
                <a:srgbClr val="FFFF0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813"/>
            <a:ext cx="9144000" cy="454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文字方塊 4"/>
          <p:cNvSpPr txBox="1">
            <a:spLocks noChangeArrowheads="1"/>
          </p:cNvSpPr>
          <p:nvPr/>
        </p:nvSpPr>
        <p:spPr bwMode="auto">
          <a:xfrm>
            <a:off x="142875" y="5357826"/>
            <a:ext cx="9001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000" dirty="0">
                <a:latin typeface="Gill Sans MT" pitchFamily="34" charset="0"/>
                <a:ea typeface="微軟正黑體"/>
              </a:rPr>
              <a:t>Distribution of </a:t>
            </a:r>
            <a:r>
              <a:rPr kumimoji="0" lang="en-US" altLang="zh-TW" sz="2000" dirty="0">
                <a:solidFill>
                  <a:srgbClr val="FFFF00"/>
                </a:solidFill>
                <a:latin typeface="Gill Sans MT" pitchFamily="34" charset="0"/>
                <a:ea typeface="微軟正黑體"/>
              </a:rPr>
              <a:t>UCVA</a:t>
            </a:r>
            <a:r>
              <a:rPr kumimoji="0" lang="en-US" altLang="zh-TW" sz="2000" dirty="0">
                <a:latin typeface="Gill Sans MT" pitchFamily="34" charset="0"/>
                <a:ea typeface="微軟正黑體"/>
              </a:rPr>
              <a:t> after LASIK Enhancements with Either flap Lifting or </a:t>
            </a:r>
            <a:r>
              <a:rPr kumimoji="0" lang="en-US" altLang="zh-TW" sz="2000" dirty="0" err="1">
                <a:latin typeface="Gill Sans MT" pitchFamily="34" charset="0"/>
                <a:ea typeface="微軟正黑體"/>
              </a:rPr>
              <a:t>Recutting</a:t>
            </a:r>
            <a:r>
              <a:rPr kumimoji="0" lang="en-US" altLang="zh-TW" sz="2000" dirty="0">
                <a:latin typeface="Gill Sans MT" pitchFamily="34" charset="0"/>
                <a:ea typeface="微軟正黑體"/>
              </a:rPr>
              <a:t> </a:t>
            </a:r>
            <a:endParaRPr kumimoji="0" lang="zh-TW" altLang="en-US" sz="2000" dirty="0">
              <a:latin typeface="Gill Sans MT" pitchFamily="34" charset="0"/>
              <a:ea typeface="微軟正黑體"/>
            </a:endParaRPr>
          </a:p>
        </p:txBody>
      </p:sp>
      <p:sp>
        <p:nvSpPr>
          <p:cNvPr id="6" name="橢圓 5"/>
          <p:cNvSpPr/>
          <p:nvPr/>
        </p:nvSpPr>
        <p:spPr>
          <a:xfrm>
            <a:off x="8001000" y="3857625"/>
            <a:ext cx="1143000" cy="71437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-142875" y="3429000"/>
            <a:ext cx="642938" cy="3571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TW" altLang="en-US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7988" y="285750"/>
            <a:ext cx="8164512" cy="5129213"/>
          </a:xfrm>
        </p:spPr>
      </p:pic>
      <p:sp>
        <p:nvSpPr>
          <p:cNvPr id="40963" name="文字方塊 4"/>
          <p:cNvSpPr txBox="1">
            <a:spLocks noChangeArrowheads="1"/>
          </p:cNvSpPr>
          <p:nvPr/>
        </p:nvSpPr>
        <p:spPr bwMode="auto">
          <a:xfrm>
            <a:off x="285750" y="5643563"/>
            <a:ext cx="85010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zh-TW" sz="2200" dirty="0">
                <a:latin typeface="Gill Sans MT" pitchFamily="34" charset="0"/>
                <a:ea typeface="微軟正黑體"/>
              </a:rPr>
              <a:t>Distribution of </a:t>
            </a:r>
            <a:r>
              <a:rPr kumimoji="0" lang="en-US" altLang="zh-TW" sz="2200" dirty="0">
                <a:solidFill>
                  <a:srgbClr val="FFFF00"/>
                </a:solidFill>
                <a:latin typeface="Gill Sans MT" pitchFamily="34" charset="0"/>
                <a:ea typeface="微軟正黑體"/>
              </a:rPr>
              <a:t>BCVA </a:t>
            </a:r>
            <a:r>
              <a:rPr kumimoji="0" lang="en-US" altLang="zh-TW" sz="2200" dirty="0">
                <a:latin typeface="Gill Sans MT" pitchFamily="34" charset="0"/>
                <a:ea typeface="微軟正黑體"/>
              </a:rPr>
              <a:t>after LASIK</a:t>
            </a:r>
          </a:p>
          <a:p>
            <a:pPr algn="ctr"/>
            <a:r>
              <a:rPr kumimoji="0" lang="en-US" altLang="zh-TW" sz="2200" dirty="0">
                <a:latin typeface="Gill Sans MT" pitchFamily="34" charset="0"/>
                <a:ea typeface="微軟正黑體"/>
              </a:rPr>
              <a:t>Enhancements with Either flap Lifting or </a:t>
            </a:r>
            <a:r>
              <a:rPr kumimoji="0" lang="en-US" altLang="zh-TW" sz="2200" dirty="0" err="1">
                <a:latin typeface="Gill Sans MT" pitchFamily="34" charset="0"/>
                <a:ea typeface="微軟正黑體"/>
              </a:rPr>
              <a:t>Recutting</a:t>
            </a:r>
            <a:endParaRPr kumimoji="0" lang="zh-TW" altLang="en-US" sz="2200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100" y="-142875"/>
            <a:ext cx="6565900" cy="15605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complications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1285860"/>
            <a:ext cx="8280400" cy="4500563"/>
          </a:xfrm>
        </p:spPr>
      </p:pic>
      <p:sp>
        <p:nvSpPr>
          <p:cNvPr id="43011" name="文字方塊 5"/>
          <p:cNvSpPr txBox="1">
            <a:spLocks noChangeArrowheads="1"/>
          </p:cNvSpPr>
          <p:nvPr/>
        </p:nvSpPr>
        <p:spPr bwMode="auto">
          <a:xfrm>
            <a:off x="285750" y="5929313"/>
            <a:ext cx="864393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zh-TW" sz="2200">
                <a:latin typeface="Gill Sans MT" pitchFamily="34" charset="0"/>
                <a:ea typeface="微軟正黑體"/>
              </a:rPr>
              <a:t>no significant difference in complication rates between flap lift &amp; recut </a:t>
            </a:r>
            <a:endParaRPr kumimoji="0" lang="zh-TW" altLang="en-US" sz="220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Lifting flap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  <a:sym typeface="Symbol"/>
              </a:rPr>
              <a:t>Advantages: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  <a:sym typeface="Symbol"/>
              </a:rPr>
              <a:t>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  <a:sym typeface="Symbol"/>
              </a:rPr>
              <a:t>microkeratome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 risks</a:t>
            </a:r>
            <a:r>
              <a:rPr lang="en-US" altLang="zh-TW" dirty="0" smtClean="0">
                <a:cs typeface="+mn-cs"/>
              </a:rPr>
              <a:t>(incomplete flap, buttonhole, or free cap)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Ablation in the same plane</a:t>
            </a:r>
            <a:r>
              <a:rPr lang="en-US" altLang="zh-TW" dirty="0" smtClean="0">
                <a:cs typeface="+mn-cs"/>
                <a:sym typeface="Symbol"/>
              </a:rPr>
              <a:t>  </a:t>
            </a:r>
            <a:r>
              <a:rPr lang="en-US" altLang="zh-TW" dirty="0" smtClean="0">
                <a:cs typeface="+mn-cs"/>
              </a:rPr>
              <a:t>improve optics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Even complications </a:t>
            </a:r>
            <a:r>
              <a:rPr lang="en-US" altLang="zh-TW" sz="2900" dirty="0" smtClean="0">
                <a:cs typeface="+mn-cs"/>
              </a:rPr>
              <a:t>happened</a:t>
            </a:r>
            <a:r>
              <a:rPr lang="en-US" altLang="zh-TW" sz="2900" dirty="0" smtClean="0">
                <a:cs typeface="+mn-cs"/>
                <a:sym typeface="Symbol"/>
              </a:rPr>
              <a:t> </a:t>
            </a:r>
            <a:r>
              <a:rPr lang="en-US" altLang="zh-TW" sz="2900" dirty="0" smtClean="0">
                <a:solidFill>
                  <a:srgbClr val="FFFF00"/>
                </a:solidFill>
                <a:cs typeface="+mn-cs"/>
                <a:sym typeface="Symbol"/>
              </a:rPr>
              <a:t>reversible compared to </a:t>
            </a:r>
            <a:r>
              <a:rPr lang="en-US" altLang="zh-TW" sz="2900" dirty="0" err="1" smtClean="0">
                <a:solidFill>
                  <a:srgbClr val="FFFF00"/>
                </a:solidFill>
                <a:cs typeface="+mn-cs"/>
                <a:sym typeface="Symbol"/>
              </a:rPr>
              <a:t>recutting</a:t>
            </a:r>
            <a:endParaRPr lang="en-US" altLang="zh-TW" sz="2900" dirty="0" smtClean="0">
              <a:solidFill>
                <a:srgbClr val="FFFF00"/>
              </a:solidFill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Disadvantages: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during lifting</a:t>
            </a:r>
            <a:r>
              <a:rPr lang="en-US" altLang="zh-TW" dirty="0" smtClean="0">
                <a:cs typeface="+mn-cs"/>
                <a:sym typeface="Symbol"/>
              </a:rPr>
              <a:t></a:t>
            </a:r>
            <a:r>
              <a:rPr lang="en-US" altLang="zh-TW" dirty="0" smtClean="0">
                <a:cs typeface="+mn-cs"/>
              </a:rPr>
              <a:t> mechanical trauma</a:t>
            </a:r>
            <a:r>
              <a:rPr lang="en-US" altLang="zh-TW" dirty="0" smtClean="0">
                <a:cs typeface="+mn-cs"/>
                <a:sym typeface="Symbol"/>
              </a:rPr>
              <a:t>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  <a:sym typeface="Symbol"/>
              </a:rPr>
              <a:t> 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 epithelial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ingrowth</a:t>
            </a:r>
            <a:endParaRPr lang="en-US" altLang="zh-TW" dirty="0" smtClean="0">
              <a:solidFill>
                <a:srgbClr val="FFFF00"/>
              </a:solidFill>
              <a:cs typeface="+mn-cs"/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In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hyperopic enhancement</a:t>
            </a:r>
            <a:r>
              <a:rPr lang="en-US" altLang="zh-TW" dirty="0" smtClean="0">
                <a:solidFill>
                  <a:srgbClr val="FFFF00"/>
                </a:solidFill>
                <a:cs typeface="+mn-cs"/>
                <a:sym typeface="Symbol"/>
              </a:rPr>
              <a:t> </a:t>
            </a:r>
            <a:r>
              <a:rPr lang="en-US" altLang="zh-TW" dirty="0" smtClean="0">
                <a:cs typeface="+mn-cs"/>
                <a:sym typeface="Symbol"/>
              </a:rPr>
              <a:t></a:t>
            </a:r>
            <a:r>
              <a:rPr lang="en-US" altLang="zh-TW" dirty="0" smtClean="0">
                <a:cs typeface="+mn-cs"/>
              </a:rPr>
              <a:t> restriction to the original bed diameter</a:t>
            </a:r>
            <a:r>
              <a:rPr lang="en-US" altLang="zh-TW" dirty="0" smtClean="0">
                <a:cs typeface="+mn-cs"/>
                <a:sym typeface="Symbol"/>
              </a:rPr>
              <a:t> </a:t>
            </a:r>
            <a:endParaRPr lang="en-US" altLang="zh-TW" dirty="0" smtClean="0"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Despite these potential disadvantages, this &amp; previous studies have not shown any negative effect on outcome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err="1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Recutting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 flap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Advantages: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Can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  <a:sym typeface="Symbol"/>
              </a:rPr>
              <a:t>new flap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 diameter if desired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When difficulty in lifting , </a:t>
            </a:r>
            <a:r>
              <a:rPr lang="en-US" altLang="zh-TW" dirty="0" err="1" smtClean="0">
                <a:cs typeface="+mn-cs"/>
              </a:rPr>
              <a:t>recutting</a:t>
            </a:r>
            <a:r>
              <a:rPr lang="en-US" altLang="zh-TW" dirty="0" smtClean="0">
                <a:cs typeface="+mn-cs"/>
              </a:rPr>
              <a:t>  may be technically easier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if the primary flap was irregular or thin</a:t>
            </a:r>
            <a:r>
              <a:rPr lang="en-US" altLang="zh-TW" dirty="0" smtClean="0">
                <a:cs typeface="+mn-cs"/>
              </a:rPr>
              <a:t>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Disadvantages: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FF00"/>
                </a:solidFill>
                <a:cs typeface="+mn-cs"/>
                <a:sym typeface="Symbol"/>
              </a:rPr>
              <a:t>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microkeratome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 risks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When </a:t>
            </a:r>
            <a:r>
              <a:rPr lang="en-US" altLang="zh-TW" dirty="0" err="1" smtClean="0">
                <a:cs typeface="+mn-cs"/>
              </a:rPr>
              <a:t>recut</a:t>
            </a:r>
            <a:r>
              <a:rPr lang="en-US" altLang="zh-TW" dirty="0" smtClean="0">
                <a:cs typeface="+mn-cs"/>
              </a:rPr>
              <a:t>  is at the same depth as the old one</a:t>
            </a:r>
            <a:r>
              <a:rPr lang="en-US" altLang="zh-TW" dirty="0" smtClean="0">
                <a:cs typeface="+mn-cs"/>
                <a:sym typeface="Symbol"/>
              </a:rPr>
              <a:t> </a:t>
            </a:r>
            <a:r>
              <a:rPr lang="en-US" altLang="zh-TW" dirty="0" smtClean="0">
                <a:cs typeface="+mn-cs"/>
              </a:rPr>
              <a:t> fragmented loose pieces of </a:t>
            </a:r>
            <a:r>
              <a:rPr lang="en-US" altLang="zh-TW" dirty="0" err="1" smtClean="0">
                <a:cs typeface="+mn-cs"/>
              </a:rPr>
              <a:t>stroma</a:t>
            </a:r>
            <a:r>
              <a:rPr lang="en-US" altLang="zh-TW" dirty="0" smtClean="0">
                <a:cs typeface="+mn-cs"/>
              </a:rPr>
              <a:t> can appear on lifting the new flap</a:t>
            </a:r>
            <a:r>
              <a:rPr lang="en-US" altLang="zh-TW" dirty="0" smtClean="0">
                <a:cs typeface="+mn-cs"/>
                <a:sym typeface="Symbol"/>
              </a:rPr>
              <a:t>  </a:t>
            </a:r>
            <a:r>
              <a:rPr lang="en-US" altLang="zh-TW" dirty="0" smtClean="0">
                <a:cs typeface="+mn-cs"/>
              </a:rPr>
              <a:t>where these fragments belong ? how to replace the flap over them ?</a:t>
            </a:r>
            <a:r>
              <a:rPr lang="en-US" altLang="zh-TW" sz="2400" dirty="0" smtClean="0">
                <a:sym typeface="Symbol"/>
              </a:rPr>
              <a:t> </a:t>
            </a:r>
            <a:r>
              <a:rPr lang="en-US" altLang="zh-TW" sz="2400" dirty="0" smtClean="0"/>
              <a:t> irregular astigmatism</a:t>
            </a:r>
            <a:endParaRPr lang="en-US" altLang="zh-TW" dirty="0" smtClean="0">
              <a:cs typeface="+mn-cs"/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when </a:t>
            </a:r>
            <a:r>
              <a:rPr lang="en-US" altLang="zh-TW" dirty="0" err="1" smtClean="0">
                <a:cs typeface="+mn-cs"/>
              </a:rPr>
              <a:t>recut</a:t>
            </a:r>
            <a:r>
              <a:rPr lang="en-US" altLang="zh-TW" dirty="0" smtClean="0">
                <a:cs typeface="+mn-cs"/>
              </a:rPr>
              <a:t> is deeper</a:t>
            </a:r>
            <a:r>
              <a:rPr lang="en-US" altLang="zh-TW" dirty="0" smtClean="0">
                <a:cs typeface="+mn-cs"/>
                <a:sym typeface="Symbol"/>
              </a:rPr>
              <a:t>  </a:t>
            </a:r>
            <a:r>
              <a:rPr lang="en-US" altLang="zh-TW" dirty="0" smtClean="0">
                <a:cs typeface="+mn-cs"/>
              </a:rPr>
              <a:t>fragments may be posterior to the new flap</a:t>
            </a:r>
            <a:r>
              <a:rPr lang="en-US" altLang="zh-TW" dirty="0" smtClean="0">
                <a:cs typeface="+mn-cs"/>
                <a:sym typeface="Symbol"/>
              </a:rPr>
              <a:t>  </a:t>
            </a:r>
            <a:r>
              <a:rPr lang="en-US" altLang="zh-TW" dirty="0" smtClean="0">
                <a:cs typeface="+mn-cs"/>
              </a:rPr>
              <a:t>difficult to recognize</a:t>
            </a:r>
            <a:r>
              <a:rPr lang="en-US" altLang="zh-TW" dirty="0" smtClean="0">
                <a:cs typeface="+mn-cs"/>
                <a:sym typeface="Symbol"/>
              </a:rPr>
              <a:t> if </a:t>
            </a:r>
            <a:r>
              <a:rPr lang="en-US" altLang="zh-TW" dirty="0" smtClean="0">
                <a:cs typeface="+mn-cs"/>
              </a:rPr>
              <a:t> in the visual axis</a:t>
            </a:r>
            <a:r>
              <a:rPr lang="en-US" altLang="zh-TW" dirty="0" smtClean="0">
                <a:cs typeface="+mn-cs"/>
                <a:sym typeface="Symbol"/>
              </a:rPr>
              <a:t></a:t>
            </a:r>
            <a:r>
              <a:rPr lang="en-US" altLang="zh-TW" dirty="0" smtClean="0">
                <a:cs typeface="+mn-cs"/>
              </a:rPr>
              <a:t> irregular astigmatism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when </a:t>
            </a:r>
            <a:r>
              <a:rPr lang="en-US" altLang="zh-TW" dirty="0" err="1" smtClean="0">
                <a:cs typeface="+mn-cs"/>
              </a:rPr>
              <a:t>recut</a:t>
            </a:r>
            <a:r>
              <a:rPr lang="en-US" altLang="zh-TW" dirty="0" smtClean="0">
                <a:cs typeface="+mn-cs"/>
              </a:rPr>
              <a:t> thicknesses are disparate</a:t>
            </a:r>
            <a:r>
              <a:rPr lang="en-US" altLang="zh-TW" dirty="0" smtClean="0">
                <a:cs typeface="+mn-cs"/>
                <a:sym typeface="Symbol"/>
              </a:rPr>
              <a:t> </a:t>
            </a:r>
            <a:r>
              <a:rPr lang="en-US" altLang="zh-TW" dirty="0" smtClean="0">
                <a:cs typeface="+mn-cs"/>
              </a:rPr>
              <a:t> if the fragment is lost</a:t>
            </a:r>
            <a:r>
              <a:rPr lang="en-US" altLang="zh-TW" dirty="0" smtClean="0">
                <a:cs typeface="+mn-cs"/>
                <a:sym typeface="Symbol"/>
              </a:rPr>
              <a:t> </a:t>
            </a:r>
            <a:r>
              <a:rPr lang="en-US" altLang="zh-TW" dirty="0" smtClean="0">
                <a:cs typeface="+mn-cs"/>
              </a:rPr>
              <a:t> significant irregular astigmatism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some cases referred to us with loss or misplacement of fragments </a:t>
            </a:r>
            <a:r>
              <a:rPr lang="en-US" altLang="zh-TW" dirty="0" smtClean="0">
                <a:cs typeface="+mn-cs"/>
                <a:sym typeface="Symbol"/>
              </a:rPr>
              <a:t></a:t>
            </a:r>
            <a:r>
              <a:rPr lang="en-US" altLang="zh-TW" dirty="0" smtClean="0">
                <a:cs typeface="+mn-cs"/>
              </a:rPr>
              <a:t> significant visual aberration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ablation in a plane different from the original one may have adverse visual consequences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future surgical interventions:  more difficult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2 planes </a:t>
            </a:r>
            <a:r>
              <a:rPr lang="en-US" altLang="zh-TW" dirty="0" smtClean="0">
                <a:cs typeface="+mn-cs"/>
                <a:sym typeface="Symbol"/>
              </a:rPr>
              <a:t> </a:t>
            </a:r>
            <a:r>
              <a:rPr lang="en-US" altLang="zh-TW" dirty="0" smtClean="0">
                <a:cs typeface="+mn-cs"/>
              </a:rPr>
              <a:t>more difficult to </a:t>
            </a:r>
            <a:r>
              <a:rPr lang="en-US" altLang="zh-TW" dirty="0" err="1" smtClean="0">
                <a:cs typeface="+mn-cs"/>
              </a:rPr>
              <a:t>relift</a:t>
            </a:r>
            <a:r>
              <a:rPr lang="en-US" altLang="zh-TW" dirty="0" smtClean="0">
                <a:cs typeface="+mn-cs"/>
              </a:rPr>
              <a:t> the flap if another enhancement, removal of epithelial </a:t>
            </a:r>
            <a:r>
              <a:rPr lang="en-US" altLang="zh-TW" dirty="0" err="1" smtClean="0">
                <a:cs typeface="+mn-cs"/>
              </a:rPr>
              <a:t>ingrowth</a:t>
            </a:r>
            <a:r>
              <a:rPr lang="en-US" altLang="zh-TW" dirty="0" smtClean="0">
                <a:cs typeface="+mn-cs"/>
              </a:rPr>
              <a:t> or </a:t>
            </a:r>
            <a:r>
              <a:rPr lang="en-US" altLang="zh-TW" dirty="0" err="1" smtClean="0">
                <a:cs typeface="+mn-cs"/>
              </a:rPr>
              <a:t>irrigration</a:t>
            </a:r>
            <a:r>
              <a:rPr lang="en-US" altLang="zh-TW" dirty="0" smtClean="0">
                <a:cs typeface="+mn-cs"/>
              </a:rPr>
              <a:t> of DLK is required</a:t>
            </a:r>
            <a:endParaRPr lang="zh-TW" altLang="en-US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conclusion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47106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LASIK enhancement complication rate is low and comparable in lifting &amp; </a:t>
            </a:r>
            <a:r>
              <a:rPr lang="en-US" altLang="zh-TW" dirty="0" err="1" smtClean="0"/>
              <a:t>recutting</a:t>
            </a:r>
            <a:endParaRPr lang="en-US" altLang="zh-TW" dirty="0" smtClean="0"/>
          </a:p>
          <a:p>
            <a:r>
              <a:rPr lang="en-US" altLang="zh-TW" dirty="0" smtClean="0"/>
              <a:t>Lifting: </a:t>
            </a:r>
            <a:r>
              <a:rPr lang="en-US" altLang="zh-TW" dirty="0" smtClean="0">
                <a:solidFill>
                  <a:srgbClr val="FFFF00"/>
                </a:solidFill>
              </a:rPr>
              <a:t>better 1-year UCVA &amp; refractive outcome</a:t>
            </a:r>
          </a:p>
          <a:p>
            <a:r>
              <a:rPr lang="en-US" altLang="zh-TW" dirty="0" smtClean="0"/>
              <a:t>Some reports: </a:t>
            </a:r>
            <a:r>
              <a:rPr lang="en-US" altLang="zh-TW" dirty="0" err="1" smtClean="0">
                <a:solidFill>
                  <a:srgbClr val="FFFF00"/>
                </a:solidFill>
              </a:rPr>
              <a:t>recutting</a:t>
            </a:r>
            <a:r>
              <a:rPr lang="en-US" altLang="zh-TW" dirty="0" smtClean="0">
                <a:solidFill>
                  <a:srgbClr val="FFFF00"/>
                </a:solidFill>
              </a:rPr>
              <a:t> a flap may be necessary after 1 year</a:t>
            </a:r>
          </a:p>
          <a:p>
            <a:r>
              <a:rPr lang="en-US" altLang="zh-TW" dirty="0" smtClean="0"/>
              <a:t>In this study: </a:t>
            </a:r>
            <a:r>
              <a:rPr lang="en-US" altLang="zh-TW" dirty="0" smtClean="0">
                <a:solidFill>
                  <a:srgbClr val="FFFF00"/>
                </a:solidFill>
              </a:rPr>
              <a:t>flap </a:t>
            </a:r>
            <a:r>
              <a:rPr lang="en-US" altLang="zh-TW" dirty="0" err="1" smtClean="0">
                <a:solidFill>
                  <a:srgbClr val="FFFF00"/>
                </a:solidFill>
              </a:rPr>
              <a:t>relift</a:t>
            </a:r>
            <a:r>
              <a:rPr lang="en-US" altLang="zh-TW" dirty="0" smtClean="0">
                <a:solidFill>
                  <a:srgbClr val="FFFF00"/>
                </a:solidFill>
              </a:rPr>
              <a:t> as late at 8 years after the initial LASIK</a:t>
            </a:r>
            <a:endParaRPr lang="zh-TW" altLang="en-US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143000"/>
            <a:ext cx="82296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altLang="zh-TW" sz="7200" smtClean="0"/>
          </a:p>
          <a:p>
            <a:pPr>
              <a:buFont typeface="Wingdings" pitchFamily="2" charset="2"/>
              <a:buNone/>
            </a:pPr>
            <a:r>
              <a:rPr lang="en-US" altLang="zh-TW" sz="7200" smtClean="0"/>
              <a:t>       ~</a:t>
            </a:r>
            <a:r>
              <a:rPr lang="zh-TW" altLang="en-US" sz="7200" smtClean="0">
                <a:solidFill>
                  <a:srgbClr val="FFFF00"/>
                </a:solidFill>
              </a:rPr>
              <a:t>謝謝聆聽</a:t>
            </a:r>
            <a:r>
              <a:rPr lang="en-US" altLang="zh-TW" sz="7200" smtClean="0"/>
              <a:t>~~</a:t>
            </a:r>
          </a:p>
        </p:txBody>
      </p:sp>
      <p:pic>
        <p:nvPicPr>
          <p:cNvPr id="72707" name="Picture 3" descr="G:\waiting  updated  photos\DSC014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8546" name="Picture 2" descr="G:\waiting  updated  photos\DSC01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0594" name="Picture 2" descr="G:\waiting  updated  photos\DSC017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0" y="1849438"/>
            <a:ext cx="9144000" cy="17526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sz="4300" dirty="0" smtClean="0">
                <a:cs typeface="+mn-cs"/>
              </a:rPr>
              <a:t>(4) To lift or </a:t>
            </a:r>
            <a:r>
              <a:rPr lang="en-US" altLang="zh-TW" sz="4300" dirty="0" err="1" smtClean="0">
                <a:cs typeface="+mn-cs"/>
              </a:rPr>
              <a:t>recut</a:t>
            </a:r>
            <a:r>
              <a:rPr lang="en-US" altLang="zh-TW" sz="4300" dirty="0" smtClean="0">
                <a:cs typeface="+mn-cs"/>
              </a:rPr>
              <a:t>: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sz="4300" dirty="0" smtClean="0">
                <a:cs typeface="+mn-cs"/>
              </a:rPr>
              <a:t>Changing trends in LASIK enhancement</a:t>
            </a:r>
            <a:endParaRPr lang="zh-TW" altLang="en-US" sz="4300" dirty="0">
              <a:cs typeface="+mn-cs"/>
            </a:endParaRPr>
          </a:p>
        </p:txBody>
      </p:sp>
      <p:sp>
        <p:nvSpPr>
          <p:cNvPr id="48130" name="文字方塊 5"/>
          <p:cNvSpPr txBox="1">
            <a:spLocks noChangeArrowheads="1"/>
          </p:cNvSpPr>
          <p:nvPr/>
        </p:nvSpPr>
        <p:spPr bwMode="auto">
          <a:xfrm>
            <a:off x="1774825" y="4429125"/>
            <a:ext cx="6500813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kumimoji="0" lang="en-US" altLang="zh-TW" sz="2600" dirty="0">
              <a:latin typeface="Gill Sans MT" pitchFamily="34" charset="0"/>
              <a:ea typeface="微軟正黑體"/>
            </a:endParaRPr>
          </a:p>
          <a:p>
            <a:pPr algn="ctr"/>
            <a:r>
              <a:rPr kumimoji="0" lang="en-US" altLang="zh-TW" sz="2800" dirty="0">
                <a:latin typeface="Gill Sans MT" pitchFamily="34" charset="0"/>
                <a:ea typeface="微軟正黑體"/>
              </a:rPr>
              <a:t>Roy S. </a:t>
            </a:r>
            <a:r>
              <a:rPr kumimoji="0" lang="en-US" altLang="zh-TW" sz="2800" dirty="0" err="1">
                <a:latin typeface="Gill Sans MT" pitchFamily="34" charset="0"/>
                <a:ea typeface="微軟正黑體"/>
              </a:rPr>
              <a:t>Rubinfeld</a:t>
            </a:r>
            <a:r>
              <a:rPr kumimoji="0" lang="en-US" altLang="zh-TW" sz="2600" dirty="0">
                <a:latin typeface="Gill Sans MT" pitchFamily="34" charset="0"/>
                <a:ea typeface="微軟正黑體"/>
              </a:rPr>
              <a:t>, </a:t>
            </a:r>
            <a:r>
              <a:rPr kumimoji="0" lang="en-US" altLang="zh-TW" sz="2800" dirty="0">
                <a:latin typeface="Gill Sans MT" pitchFamily="34" charset="0"/>
                <a:ea typeface="微軟正黑體"/>
              </a:rPr>
              <a:t>Gerald J. </a:t>
            </a:r>
            <a:r>
              <a:rPr kumimoji="0" lang="en-US" altLang="zh-TW" sz="2800" dirty="0" err="1">
                <a:latin typeface="Gill Sans MT" pitchFamily="34" charset="0"/>
                <a:ea typeface="微軟正黑體"/>
              </a:rPr>
              <a:t>Negvesky</a:t>
            </a:r>
            <a:endParaRPr kumimoji="0" lang="en-US" altLang="zh-TW" sz="2600" dirty="0">
              <a:latin typeface="Gill Sans MT" pitchFamily="34" charset="0"/>
              <a:ea typeface="微軟正黑體"/>
            </a:endParaRPr>
          </a:p>
          <a:p>
            <a:pPr algn="ctr"/>
            <a:endParaRPr kumimoji="0" lang="zh-TW" altLang="en-US" sz="2600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</a:rPr>
              <a:t>M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ethod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49154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12 eyes of 12 patients</a:t>
            </a:r>
          </a:p>
          <a:p>
            <a:r>
              <a:rPr lang="en-US" altLang="zh-TW" dirty="0" smtClean="0"/>
              <a:t>From 9 experienced surgeons</a:t>
            </a:r>
          </a:p>
          <a:p>
            <a:r>
              <a:rPr lang="en-US" altLang="zh-TW" dirty="0" smtClean="0"/>
              <a:t>All: </a:t>
            </a:r>
            <a:r>
              <a:rPr lang="en-US" altLang="zh-TW" dirty="0" err="1" smtClean="0"/>
              <a:t>R</a:t>
            </a:r>
            <a:r>
              <a:rPr lang="en-US" altLang="zh-TW" dirty="0" err="1" smtClean="0"/>
              <a:t>ecutting</a:t>
            </a:r>
            <a:r>
              <a:rPr lang="en-US" altLang="zh-TW" dirty="0" smtClean="0"/>
              <a:t> </a:t>
            </a:r>
            <a:r>
              <a:rPr lang="en-US" altLang="zh-TW" dirty="0" smtClean="0"/>
              <a:t>for LASIK enhancement with complications </a:t>
            </a:r>
          </a:p>
          <a:p>
            <a:endParaRPr lang="zh-TW" altLang="en-US" dirty="0" smtClean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642938"/>
            <a:ext cx="8883650" cy="4318000"/>
          </a:xfrm>
        </p:spPr>
      </p:pic>
      <p:sp>
        <p:nvSpPr>
          <p:cNvPr id="50179" name="文字方塊 5"/>
          <p:cNvSpPr txBox="1">
            <a:spLocks noChangeArrowheads="1"/>
          </p:cNvSpPr>
          <p:nvPr/>
        </p:nvSpPr>
        <p:spPr bwMode="auto">
          <a:xfrm>
            <a:off x="500063" y="5510213"/>
            <a:ext cx="84391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zh-TW" sz="2200" dirty="0">
                <a:latin typeface="Gill Sans MT" pitchFamily="34" charset="0"/>
                <a:ea typeface="微軟正黑體"/>
              </a:rPr>
              <a:t>Summary of 12 cases with complications after flap </a:t>
            </a:r>
            <a:r>
              <a:rPr kumimoji="0" lang="en-US" altLang="zh-TW" sz="2200" dirty="0" err="1">
                <a:latin typeface="Gill Sans MT" pitchFamily="34" charset="0"/>
                <a:ea typeface="微軟正黑體"/>
              </a:rPr>
              <a:t>recutting</a:t>
            </a:r>
            <a:endParaRPr kumimoji="0" lang="zh-TW" altLang="en-US" sz="2200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TW" altLang="en-US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175" y="1084263"/>
            <a:ext cx="9147175" cy="4292600"/>
          </a:xfrm>
        </p:spPr>
      </p:pic>
      <p:sp>
        <p:nvSpPr>
          <p:cNvPr id="51203" name="文字方塊 4"/>
          <p:cNvSpPr txBox="1">
            <a:spLocks noChangeArrowheads="1"/>
          </p:cNvSpPr>
          <p:nvPr/>
        </p:nvSpPr>
        <p:spPr bwMode="auto">
          <a:xfrm>
            <a:off x="1071563" y="5643563"/>
            <a:ext cx="6143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zh-TW" dirty="0">
                <a:latin typeface="Gill Sans MT" pitchFamily="34" charset="0"/>
                <a:ea typeface="微軟正黑體"/>
              </a:rPr>
              <a:t>Summary of 12 cases with complications after flap </a:t>
            </a:r>
            <a:r>
              <a:rPr kumimoji="0" lang="en-US" altLang="zh-TW" dirty="0" err="1">
                <a:latin typeface="Gill Sans MT" pitchFamily="34" charset="0"/>
                <a:ea typeface="微軟正黑體"/>
              </a:rPr>
              <a:t>recutting</a:t>
            </a:r>
            <a:endParaRPr kumimoji="0" lang="zh-TW" altLang="en-US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</a:rPr>
              <a:t>R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esult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52226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In all 12 cases</a:t>
            </a:r>
            <a:r>
              <a:rPr lang="en-US" altLang="zh-TW" dirty="0" smtClean="0">
                <a:solidFill>
                  <a:srgbClr val="FFFF00"/>
                </a:solidFill>
              </a:rPr>
              <a:t>: significant loss of BCVA and subjective visual difficulties </a:t>
            </a:r>
          </a:p>
          <a:p>
            <a:r>
              <a:rPr lang="en-US" altLang="zh-TW" dirty="0" smtClean="0"/>
              <a:t>Most surveyed surgeons decided to  change their practice from </a:t>
            </a:r>
            <a:r>
              <a:rPr lang="en-US" altLang="zh-TW" dirty="0" err="1" smtClean="0"/>
              <a:t>recutting</a:t>
            </a:r>
            <a:r>
              <a:rPr lang="en-US" altLang="zh-TW" dirty="0" smtClean="0"/>
              <a:t> to lifting flaps </a:t>
            </a:r>
            <a:r>
              <a:rPr lang="en-US" altLang="zh-TW" dirty="0" smtClean="0">
                <a:solidFill>
                  <a:srgbClr val="FFFF00"/>
                </a:solidFill>
              </a:rPr>
              <a:t>even 9~10 years after the initial </a:t>
            </a:r>
            <a:r>
              <a:rPr lang="en-US" altLang="zh-TW" dirty="0" err="1" smtClean="0">
                <a:solidFill>
                  <a:srgbClr val="FFFF00"/>
                </a:solidFill>
              </a:rPr>
              <a:t>LASIK</a:t>
            </a:r>
            <a:r>
              <a:rPr lang="en-US" altLang="zh-TW" dirty="0" err="1" smtClean="0">
                <a:solidFill>
                  <a:srgbClr val="FFFF00"/>
                </a:solidFill>
                <a:sym typeface="Symbol"/>
              </a:rPr>
              <a:t></a:t>
            </a:r>
            <a:r>
              <a:rPr lang="en-US" altLang="zh-TW" dirty="0" err="1" smtClean="0">
                <a:solidFill>
                  <a:srgbClr val="FFFF00"/>
                </a:solidFill>
              </a:rPr>
              <a:t>good</a:t>
            </a:r>
            <a:r>
              <a:rPr lang="en-US" altLang="zh-TW" dirty="0" smtClean="0">
                <a:solidFill>
                  <a:srgbClr val="FFFF00"/>
                </a:solidFill>
              </a:rPr>
              <a:t> results</a:t>
            </a:r>
            <a:endParaRPr lang="zh-TW" alt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zh-TW" altLang="en-US" dirty="0" smtClean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Disadvantages of </a:t>
            </a:r>
            <a:r>
              <a:rPr lang="en-US" altLang="zh-TW" dirty="0" err="1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recutting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lack of reproducibility of flap thickness even with the same type of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microkeratome</a:t>
            </a:r>
            <a:endParaRPr lang="en-US" altLang="zh-TW" dirty="0" smtClean="0">
              <a:solidFill>
                <a:srgbClr val="FFFF00"/>
              </a:solidFill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One single </a:t>
            </a:r>
            <a:r>
              <a:rPr lang="en-US" altLang="zh-TW" dirty="0" err="1" smtClean="0">
                <a:cs typeface="+mn-cs"/>
              </a:rPr>
              <a:t>microkeratome</a:t>
            </a:r>
            <a:r>
              <a:rPr lang="en-US" altLang="zh-TW" dirty="0" smtClean="0">
                <a:cs typeface="+mn-cs"/>
              </a:rPr>
              <a:t> depth: 120.8 </a:t>
            </a:r>
            <a:r>
              <a:rPr lang="en-US" altLang="zh-TW" dirty="0" smtClean="0">
                <a:cs typeface="+mn-cs"/>
                <a:sym typeface="Symbol"/>
              </a:rPr>
              <a:t></a:t>
            </a:r>
            <a:r>
              <a:rPr lang="en-US" altLang="zh-TW" dirty="0" smtClean="0">
                <a:cs typeface="+mn-cs"/>
              </a:rPr>
              <a:t> 26.3 </a:t>
            </a:r>
            <a:r>
              <a:rPr lang="en-US" altLang="zh-TW" dirty="0" smtClean="0">
                <a:cs typeface="+mn-cs"/>
                <a:sym typeface="Symbol"/>
              </a:rPr>
              <a:t></a:t>
            </a:r>
            <a:r>
              <a:rPr lang="en-US" altLang="zh-TW" dirty="0" smtClean="0">
                <a:cs typeface="+mn-cs"/>
              </a:rPr>
              <a:t>m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With variability,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even set 20</a:t>
            </a:r>
            <a:r>
              <a:rPr lang="en-US" altLang="zh-TW" dirty="0" smtClean="0">
                <a:solidFill>
                  <a:srgbClr val="FFFF00"/>
                </a:solidFill>
                <a:cs typeface="+mn-cs"/>
                <a:sym typeface="Symbol"/>
              </a:rPr>
              <a:t> 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m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deeper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  <a:sym typeface="Symbol"/>
              </a:rPr>
              <a:t>the</a:t>
            </a:r>
            <a:r>
              <a:rPr lang="en-US" altLang="zh-TW" dirty="0" smtClean="0">
                <a:solidFill>
                  <a:srgbClr val="FFFF00"/>
                </a:solidFill>
                <a:cs typeface="+mn-cs"/>
                <a:sym typeface="Symbol"/>
              </a:rPr>
              <a:t> original flap is possible to be transected</a:t>
            </a:r>
            <a:endParaRPr lang="en-US" altLang="zh-TW" dirty="0" smtClean="0">
              <a:solidFill>
                <a:srgbClr val="FFFF00"/>
              </a:solidFill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with a different </a:t>
            </a:r>
            <a:r>
              <a:rPr lang="en-US" altLang="zh-TW" dirty="0" err="1" smtClean="0">
                <a:cs typeface="+mn-cs"/>
              </a:rPr>
              <a:t>microkeratome</a:t>
            </a:r>
            <a:r>
              <a:rPr lang="en-US" altLang="zh-TW" dirty="0" smtClean="0">
                <a:cs typeface="+mn-cs"/>
              </a:rPr>
              <a:t> </a:t>
            </a:r>
            <a:r>
              <a:rPr lang="en-US" altLang="zh-TW" dirty="0" smtClean="0">
                <a:cs typeface="+mn-cs"/>
                <a:sym typeface="Symbol"/>
              </a:rPr>
              <a:t></a:t>
            </a:r>
            <a:r>
              <a:rPr lang="en-US" altLang="zh-TW" dirty="0" smtClean="0">
                <a:cs typeface="+mn-cs"/>
              </a:rPr>
              <a:t>various vector forces make </a:t>
            </a:r>
            <a:r>
              <a:rPr lang="en-US" altLang="zh-TW" dirty="0" err="1" smtClean="0">
                <a:cs typeface="+mn-cs"/>
              </a:rPr>
              <a:t>transection</a:t>
            </a:r>
            <a:r>
              <a:rPr lang="en-US" altLang="zh-TW" dirty="0" smtClean="0">
                <a:cs typeface="+mn-cs"/>
              </a:rPr>
              <a:t> of the original plane possible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/>
              <a:t>For possible future </a:t>
            </a:r>
            <a:r>
              <a:rPr lang="en-US" altLang="zh-TW" dirty="0" err="1" smtClean="0"/>
              <a:t>enhancement</a:t>
            </a:r>
            <a:r>
              <a:rPr lang="en-US" altLang="zh-TW" dirty="0" err="1" smtClean="0">
                <a:sym typeface="Symbol"/>
              </a:rPr>
              <a:t>flap</a:t>
            </a:r>
            <a:r>
              <a:rPr lang="en-US" altLang="zh-TW" dirty="0" smtClean="0">
                <a:sym typeface="Symbol"/>
              </a:rPr>
              <a:t> lifting is preferred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solidFill>
                  <a:srgbClr val="FFFF00"/>
                </a:solidFill>
                <a:sym typeface="Symbol"/>
              </a:rPr>
              <a:t>If epithelial </a:t>
            </a:r>
            <a:r>
              <a:rPr lang="en-US" altLang="zh-TW" dirty="0" err="1" smtClean="0">
                <a:solidFill>
                  <a:srgbClr val="FFFF00"/>
                </a:solidFill>
                <a:sym typeface="Symbol"/>
              </a:rPr>
              <a:t>ingrowth</a:t>
            </a:r>
            <a:r>
              <a:rPr lang="en-US" altLang="zh-TW" dirty="0" smtClean="0">
                <a:solidFill>
                  <a:srgbClr val="FFFF00"/>
                </a:solidFill>
                <a:sym typeface="Symbol"/>
              </a:rPr>
              <a:t> or </a:t>
            </a:r>
            <a:r>
              <a:rPr lang="en-US" altLang="zh-TW" dirty="0" err="1" smtClean="0">
                <a:solidFill>
                  <a:srgbClr val="FFFF00"/>
                </a:solidFill>
                <a:sym typeface="Symbol"/>
              </a:rPr>
              <a:t>striae</a:t>
            </a:r>
            <a:r>
              <a:rPr lang="en-US" altLang="zh-TW" dirty="0" smtClean="0">
                <a:solidFill>
                  <a:srgbClr val="FFFF00"/>
                </a:solidFill>
                <a:sym typeface="Symbol"/>
              </a:rPr>
              <a:t> developed confusion to decide which layer the lesion locate on</a:t>
            </a:r>
            <a:endParaRPr lang="en-US" altLang="zh-TW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Guidelines for safe </a:t>
            </a:r>
            <a:r>
              <a:rPr lang="en-US" altLang="zh-TW" dirty="0" err="1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recutting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55298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FFFF00"/>
                </a:solidFill>
              </a:rPr>
              <a:t>Deeper plate on the same type of </a:t>
            </a:r>
            <a:r>
              <a:rPr lang="en-US" altLang="zh-TW" dirty="0" err="1" smtClean="0">
                <a:solidFill>
                  <a:srgbClr val="FFFF00"/>
                </a:solidFill>
              </a:rPr>
              <a:t>microkeratome</a:t>
            </a:r>
            <a:endParaRPr lang="en-US" altLang="zh-TW" dirty="0" smtClean="0">
              <a:solidFill>
                <a:srgbClr val="FFFF00"/>
              </a:solidFill>
            </a:endParaRPr>
          </a:p>
          <a:p>
            <a:r>
              <a:rPr lang="en-US" altLang="zh-TW" dirty="0" smtClean="0"/>
              <a:t>Wait for </a:t>
            </a:r>
            <a:r>
              <a:rPr lang="en-US" altLang="zh-TW" dirty="0" smtClean="0">
                <a:sym typeface="Symbol"/>
              </a:rPr>
              <a:t>   6 months</a:t>
            </a:r>
          </a:p>
          <a:p>
            <a:r>
              <a:rPr lang="en-US" altLang="zh-TW" dirty="0" smtClean="0">
                <a:solidFill>
                  <a:srgbClr val="FFFF00"/>
                </a:solidFill>
                <a:sym typeface="Symbol"/>
              </a:rPr>
              <a:t>Start the cut </a:t>
            </a:r>
            <a:r>
              <a:rPr lang="en-US" altLang="zh-TW" dirty="0" smtClean="0">
                <a:solidFill>
                  <a:srgbClr val="FFFF00"/>
                </a:solidFill>
              </a:rPr>
              <a:t> “outside” the original flap</a:t>
            </a:r>
            <a:endParaRPr lang="en-US" altLang="zh-TW" dirty="0" smtClean="0">
              <a:solidFill>
                <a:srgbClr val="FFFF00"/>
              </a:solidFill>
              <a:sym typeface="Symbol"/>
            </a:endParaRPr>
          </a:p>
          <a:p>
            <a:endParaRPr lang="zh-TW" alt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Surgical techniques to 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  <a:sym typeface="Symbol"/>
              </a:rPr>
              <a:t>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 risk of flap lifting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58370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FFFF00"/>
                </a:solidFill>
              </a:rPr>
              <a:t>marking the flap edge at the </a:t>
            </a:r>
            <a:r>
              <a:rPr lang="en-US" altLang="zh-TW" dirty="0" err="1" smtClean="0">
                <a:solidFill>
                  <a:srgbClr val="FFFF00"/>
                </a:solidFill>
              </a:rPr>
              <a:t>slitlamp</a:t>
            </a:r>
            <a:r>
              <a:rPr lang="en-US" altLang="zh-TW" dirty="0" smtClean="0">
                <a:solidFill>
                  <a:srgbClr val="FFFF00"/>
                </a:solidFill>
              </a:rPr>
              <a:t> </a:t>
            </a:r>
            <a:r>
              <a:rPr lang="en-US" altLang="zh-TW" dirty="0" smtClean="0"/>
              <a:t>with a </a:t>
            </a:r>
            <a:r>
              <a:rPr lang="en-US" altLang="zh-TW" dirty="0" err="1" smtClean="0"/>
              <a:t>Sinskey</a:t>
            </a:r>
            <a:r>
              <a:rPr lang="en-US" altLang="zh-TW" dirty="0" smtClean="0"/>
              <a:t> hook &amp; controlled tearing of flap</a:t>
            </a:r>
          </a:p>
          <a:p>
            <a:r>
              <a:rPr lang="en-US" altLang="zh-TW" dirty="0" smtClean="0"/>
              <a:t>taking care to </a:t>
            </a:r>
            <a:r>
              <a:rPr lang="en-US" altLang="zh-TW" dirty="0" smtClean="0">
                <a:solidFill>
                  <a:srgbClr val="FFFF00"/>
                </a:solidFill>
              </a:rPr>
              <a:t>produce clean edges with minimal epithelial disruption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Instilling saline solution in interface may </a:t>
            </a:r>
            <a:r>
              <a:rPr lang="en-US" altLang="zh-TW" dirty="0" smtClean="0">
                <a:solidFill>
                  <a:srgbClr val="FFFF00"/>
                </a:solidFill>
                <a:sym typeface="Symbol"/>
              </a:rPr>
              <a:t></a:t>
            </a:r>
            <a:r>
              <a:rPr lang="en-US" altLang="zh-TW" dirty="0" smtClean="0">
                <a:solidFill>
                  <a:srgbClr val="FFFF00"/>
                </a:solidFill>
              </a:rPr>
              <a:t> friction &amp; improve the blunt lamellar dissection, especially in older flaps</a:t>
            </a:r>
          </a:p>
          <a:p>
            <a:r>
              <a:rPr lang="en-US" altLang="zh-TW" dirty="0" err="1" smtClean="0">
                <a:solidFill>
                  <a:srgbClr val="FFFF00"/>
                </a:solidFill>
              </a:rPr>
              <a:t>Postop</a:t>
            </a:r>
            <a:r>
              <a:rPr lang="en-US" altLang="zh-TW" dirty="0" smtClean="0">
                <a:solidFill>
                  <a:srgbClr val="FFFF00"/>
                </a:solidFill>
              </a:rPr>
              <a:t> CL</a:t>
            </a:r>
            <a:r>
              <a:rPr lang="en-US" altLang="zh-TW" dirty="0" smtClean="0">
                <a:solidFill>
                  <a:srgbClr val="FF0000"/>
                </a:solidFill>
              </a:rPr>
              <a:t> </a:t>
            </a:r>
            <a:r>
              <a:rPr lang="en-US" altLang="zh-TW" dirty="0" smtClean="0"/>
              <a:t>may be helpful</a:t>
            </a:r>
            <a:endParaRPr lang="zh-TW" altLang="en-US" dirty="0" smtClean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when </a:t>
            </a:r>
            <a:r>
              <a:rPr lang="en-US" altLang="zh-TW" dirty="0" err="1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recutting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 is inevitable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Primary flap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: too small for hyperopic enhancement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Previous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incomplete or thin flap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Inability to lift previous flap because of </a:t>
            </a: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extensive scarring, previous RK , or previous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recutting</a:t>
            </a:r>
            <a:endParaRPr lang="en-US" altLang="zh-TW" dirty="0" smtClean="0">
              <a:solidFill>
                <a:srgbClr val="FFFF00"/>
              </a:solidFill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solution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careful </a:t>
            </a:r>
            <a:r>
              <a:rPr lang="en-US" altLang="zh-TW" dirty="0" err="1" smtClean="0">
                <a:solidFill>
                  <a:srgbClr val="FFFF00"/>
                </a:solidFill>
                <a:cs typeface="+mn-cs"/>
              </a:rPr>
              <a:t>recutting</a:t>
            </a:r>
            <a:r>
              <a:rPr lang="en-US" altLang="zh-TW" dirty="0" smtClean="0">
                <a:cs typeface="+mn-cs"/>
              </a:rPr>
              <a:t> with the same type of </a:t>
            </a:r>
            <a:r>
              <a:rPr lang="en-US" altLang="zh-TW" dirty="0" err="1" smtClean="0">
                <a:cs typeface="+mn-cs"/>
              </a:rPr>
              <a:t>microkeratome</a:t>
            </a:r>
            <a:r>
              <a:rPr lang="en-US" altLang="zh-TW" dirty="0" smtClean="0">
                <a:cs typeface="+mn-cs"/>
              </a:rPr>
              <a:t> &amp; set deeper depth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FF00"/>
                </a:solidFill>
                <a:cs typeface="+mn-cs"/>
              </a:rPr>
              <a:t>Surface ablation </a:t>
            </a:r>
            <a:r>
              <a:rPr lang="en-US" altLang="zh-TW" dirty="0" smtClean="0">
                <a:cs typeface="+mn-cs"/>
              </a:rPr>
              <a:t>with MMC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endParaRPr lang="zh-TW" altLang="en-US" dirty="0">
              <a:cs typeface="+mn-cs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內容版面配置區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495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altLang="zh-TW" b="1" dirty="0" smtClean="0">
              <a:latin typeface="+mn-ea"/>
            </a:endParaRPr>
          </a:p>
          <a:p>
            <a:pPr marL="514350" indent="-514350">
              <a:buAutoNum type="arabicParenBoth"/>
            </a:pPr>
            <a:r>
              <a:rPr lang="en-US" altLang="zh-TW" b="1" dirty="0" smtClean="0">
                <a:solidFill>
                  <a:schemeClr val="tx2">
                    <a:satMod val="130000"/>
                  </a:schemeClr>
                </a:solidFill>
                <a:latin typeface="+mn-ea"/>
              </a:rPr>
              <a:t>Evaluation of 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PRK retreatment after regressed myopic LASIK</a:t>
            </a:r>
          </a:p>
          <a:p>
            <a:pPr marL="514350" indent="-514350">
              <a:buNone/>
            </a:pPr>
            <a:endParaRPr lang="en-US" altLang="zh-TW" b="1" dirty="0" smtClean="0">
              <a:solidFill>
                <a:schemeClr val="tx2">
                  <a:satMod val="130000"/>
                </a:schemeClr>
              </a:solidFill>
              <a:latin typeface="+mn-ea"/>
            </a:endParaRPr>
          </a:p>
          <a:p>
            <a:pPr>
              <a:buNone/>
            </a:pPr>
            <a:r>
              <a:rPr lang="en-US" altLang="zh-TW" b="1" dirty="0" smtClean="0">
                <a:latin typeface="+mn-ea"/>
              </a:rPr>
              <a:t>(2) LASEK retreatment after LASIK</a:t>
            </a:r>
          </a:p>
          <a:p>
            <a:pPr>
              <a:buNone/>
            </a:pPr>
            <a:endParaRPr lang="en-US" altLang="zh-TW" b="1" dirty="0" smtClean="0">
              <a:latin typeface="+mn-ea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(3) 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LASIK Enhancements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     A Comparison of Lifting to </a:t>
            </a:r>
            <a:r>
              <a:rPr lang="en-US" altLang="zh-TW" b="1" dirty="0" err="1" smtClean="0">
                <a:latin typeface="+mn-ea"/>
              </a:rPr>
              <a:t>Recutting</a:t>
            </a:r>
            <a:r>
              <a:rPr lang="en-US" altLang="zh-TW" b="1" dirty="0" smtClean="0">
                <a:latin typeface="+mn-ea"/>
              </a:rPr>
              <a:t> the Flap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b="1" dirty="0" smtClean="0">
              <a:latin typeface="+mn-ea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(4) 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To lift or </a:t>
            </a:r>
            <a:r>
              <a:rPr lang="en-US" altLang="zh-TW" b="1" dirty="0" err="1" smtClean="0">
                <a:solidFill>
                  <a:srgbClr val="FFFF00"/>
                </a:solidFill>
                <a:latin typeface="+mn-ea"/>
              </a:rPr>
              <a:t>recut</a:t>
            </a:r>
            <a:r>
              <a:rPr lang="en-US" altLang="zh-TW" b="1" dirty="0" smtClean="0">
                <a:solidFill>
                  <a:srgbClr val="FFFF00"/>
                </a:solidFill>
                <a:latin typeface="+mn-ea"/>
              </a:rPr>
              <a:t>: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     Changing trends in LASIK enhancement</a:t>
            </a:r>
            <a:endParaRPr lang="zh-TW" altLang="en-US" b="1" dirty="0" smtClean="0">
              <a:latin typeface="+mn-ea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zh-TW" altLang="en-US" dirty="0" smtClean="0"/>
          </a:p>
          <a:p>
            <a:endParaRPr lang="zh-TW" altLang="en-US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9450" y="126841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800" dirty="0" smtClean="0">
                <a:solidFill>
                  <a:srgbClr val="FFFF00"/>
                </a:solidFill>
              </a:rPr>
              <a:t>Comparison of Dry Eye Parameters after </a:t>
            </a:r>
            <a:r>
              <a:rPr lang="en-US" altLang="zh-TW" sz="4800" dirty="0" err="1" smtClean="0">
                <a:solidFill>
                  <a:srgbClr val="FFFF00"/>
                </a:solidFill>
              </a:rPr>
              <a:t>Femtosecond</a:t>
            </a:r>
            <a:r>
              <a:rPr lang="en-US" altLang="zh-TW" sz="4800" dirty="0" smtClean="0">
                <a:solidFill>
                  <a:srgbClr val="FFFF00"/>
                </a:solidFill>
              </a:rPr>
              <a:t>- and </a:t>
            </a:r>
            <a:r>
              <a:rPr lang="en-US" altLang="zh-TW" sz="4800" dirty="0" err="1" smtClean="0">
                <a:solidFill>
                  <a:srgbClr val="FFFF00"/>
                </a:solidFill>
              </a:rPr>
              <a:t>Microkeratome</a:t>
            </a:r>
            <a:r>
              <a:rPr lang="en-US" altLang="zh-TW" sz="4800" dirty="0" smtClean="0">
                <a:solidFill>
                  <a:srgbClr val="FFFF00"/>
                </a:solidFill>
              </a:rPr>
              <a:t>-assisted LASIK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4313" y="4143375"/>
            <a:ext cx="8388350" cy="175260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en-US" altLang="zh-TW" sz="2400" dirty="0" smtClean="0"/>
              <a:t>Chao-Kai Chang M.D.</a:t>
            </a:r>
            <a:r>
              <a:rPr lang="en-US" altLang="zh-TW" sz="2400" b="1" baseline="30000" dirty="0" smtClean="0"/>
              <a:t> </a:t>
            </a:r>
            <a:r>
              <a:rPr lang="en-US" altLang="zh-TW" sz="2400" dirty="0" smtClean="0"/>
              <a:t>Ph.D</a:t>
            </a:r>
            <a:r>
              <a:rPr lang="en-US" altLang="zh-TW" sz="2400" b="1" baseline="30000" dirty="0" smtClean="0"/>
              <a:t>1 </a:t>
            </a:r>
            <a:r>
              <a:rPr lang="en-US" altLang="zh-TW" sz="2400" dirty="0" smtClean="0"/>
              <a:t>; Chi-Chin Sun M.D.; Ph.D.</a:t>
            </a:r>
            <a:r>
              <a:rPr lang="en-US" altLang="zh-TW" sz="2400" b="1" baseline="30000" dirty="0" smtClean="0"/>
              <a:t>2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en-US" altLang="zh-TW" sz="2400" dirty="0" smtClean="0"/>
              <a:t>1. Nobel Eye Group, Taipei, Taiwan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en-US" altLang="zh-TW" sz="2400" dirty="0" smtClean="0"/>
              <a:t>2. Chang Gung Memorial Hospital, Keelung, Taiwan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LASIK versus PRK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1628775"/>
            <a:ext cx="8229600" cy="4525963"/>
          </a:xfrm>
        </p:spPr>
        <p:txBody>
          <a:bodyPr/>
          <a:lstStyle/>
          <a:p>
            <a:pPr marL="609600" indent="-609600" eaLnBrk="1" hangingPunct="1"/>
            <a:r>
              <a:rPr lang="en-US" altLang="zh-TW" b="1" smtClean="0"/>
              <a:t>LASIK is a more popular surgical procedure than PRK for correction of myopia because of: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TW" smtClean="0"/>
              <a:t>Excellent quality of postoperative vision.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TW" smtClean="0">
                <a:solidFill>
                  <a:srgbClr val="FFFF00"/>
                </a:solidFill>
              </a:rPr>
              <a:t>Rapid recovery time</a:t>
            </a:r>
            <a:r>
              <a:rPr lang="en-US" altLang="zh-TW" smtClean="0"/>
              <a:t>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TW" smtClean="0">
                <a:solidFill>
                  <a:srgbClr val="FFFF00"/>
                </a:solidFill>
              </a:rPr>
              <a:t>Minimal postoperative discomfort.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TW" smtClean="0">
                <a:solidFill>
                  <a:srgbClr val="FFFF00"/>
                </a:solidFill>
              </a:rPr>
              <a:t>Less haze formation</a:t>
            </a:r>
            <a:r>
              <a:rPr lang="en-US" altLang="zh-TW" smtClean="0"/>
              <a:t>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TW" smtClean="0"/>
              <a:t>No need for prolonged steroid use.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However….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071563"/>
            <a:ext cx="8229600" cy="4525962"/>
          </a:xfrm>
        </p:spPr>
        <p:txBody>
          <a:bodyPr/>
          <a:lstStyle/>
          <a:p>
            <a:pPr marL="609600" indent="-609600" eaLnBrk="1" hangingPunct="1"/>
            <a:r>
              <a:rPr lang="en-US" altLang="zh-TW" b="1" smtClean="0"/>
              <a:t>LASIK has been reported to perturb ocular surface homeostasis by causing</a:t>
            </a:r>
            <a:r>
              <a:rPr lang="en-US" altLang="zh-TW" smtClean="0"/>
              <a:t>: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TW" smtClean="0">
                <a:solidFill>
                  <a:srgbClr val="FFFF00"/>
                </a:solidFill>
              </a:rPr>
              <a:t>Decrease in corneal sensitivity</a:t>
            </a:r>
            <a:r>
              <a:rPr lang="en-US" altLang="zh-TW" smtClean="0"/>
              <a:t>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TW" smtClean="0">
                <a:solidFill>
                  <a:srgbClr val="FFFF00"/>
                </a:solidFill>
              </a:rPr>
              <a:t>Tear film instability</a:t>
            </a:r>
            <a:r>
              <a:rPr lang="en-US" altLang="zh-TW" smtClean="0"/>
              <a:t>. 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TW" smtClean="0"/>
              <a:t>Decreased aqueous tear production.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TW" smtClean="0">
                <a:solidFill>
                  <a:srgbClr val="FFFF00"/>
                </a:solidFill>
              </a:rPr>
              <a:t>Corneal and conjunctival epitheliopathy</a:t>
            </a:r>
            <a:r>
              <a:rPr lang="en-US" altLang="zh-TW" smtClean="0"/>
              <a:t>.</a:t>
            </a:r>
          </a:p>
          <a:p>
            <a:pPr marL="609600" indent="-609600" eaLnBrk="1" hangingPunct="1"/>
            <a:r>
              <a:rPr lang="en-US" altLang="zh-TW" smtClean="0"/>
              <a:t>The factors above contribute to the development of </a:t>
            </a:r>
            <a:r>
              <a:rPr lang="en-US" altLang="zh-TW" b="1" smtClean="0">
                <a:solidFill>
                  <a:srgbClr val="FFFF00"/>
                </a:solidFill>
              </a:rPr>
              <a:t>post-LASIK dry eyes</a:t>
            </a:r>
            <a:r>
              <a:rPr lang="en-US" altLang="zh-TW" smtClean="0">
                <a:solidFill>
                  <a:srgbClr val="FFFF00"/>
                </a:solidFill>
              </a:rPr>
              <a:t>.  </a:t>
            </a:r>
          </a:p>
          <a:p>
            <a:pPr marL="609600" indent="-609600" eaLnBrk="1" hangingPunct="1"/>
            <a:endParaRPr lang="en-US" altLang="zh-TW" smtClean="0"/>
          </a:p>
          <a:p>
            <a:pPr marL="609600" indent="-609600" eaLnBrk="1" hangingPunct="1"/>
            <a:endParaRPr lang="en-US" altLang="zh-TW" smtClean="0"/>
          </a:p>
          <a:p>
            <a:pPr marL="609600" indent="-609600" eaLnBrk="1" hangingPunct="1"/>
            <a:endParaRPr lang="en-US" altLang="zh-TW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5844" name="Picture 4" descr="Lasi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0"/>
            <a:ext cx="89884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3348038" y="620713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TW" altLang="zh-TW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71563"/>
            <a:ext cx="4419600" cy="2667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2800" dirty="0" smtClean="0">
                <a:solidFill>
                  <a:srgbClr val="FFFF00"/>
                </a:solidFill>
                <a:effectLst/>
              </a:rPr>
              <a:t>Early Clinical Outcomes of </a:t>
            </a:r>
            <a:r>
              <a:rPr lang="en-US" altLang="zh-TW" sz="2800" dirty="0" err="1" smtClean="0">
                <a:solidFill>
                  <a:srgbClr val="FFFF00"/>
                </a:solidFill>
                <a:effectLst/>
              </a:rPr>
              <a:t>Epi</a:t>
            </a:r>
            <a:r>
              <a:rPr lang="en-US" altLang="zh-TW" sz="2800" dirty="0" smtClean="0">
                <a:solidFill>
                  <a:srgbClr val="FFFF00"/>
                </a:solidFill>
                <a:effectLst/>
              </a:rPr>
              <a:t>-LASIK and Intra-LASIK for High Myopia with Thin Cornea</a:t>
            </a:r>
            <a:endParaRPr lang="en-US" altLang="zh-TW" sz="2800" dirty="0" smtClean="0">
              <a:solidFill>
                <a:srgbClr val="FFFF00"/>
              </a:solidFill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762000" y="5791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kumimoji="0" lang="zh-TW" altLang="zh-TW" sz="2000" i="1">
              <a:latin typeface="Times" pitchFamily="18" charset="0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4224338"/>
            <a:ext cx="44958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TW" sz="3200" b="1"/>
              <a:t>David chaokai Chang MD MPH </a:t>
            </a:r>
          </a:p>
          <a:p>
            <a:pPr algn="ctr">
              <a:spcBef>
                <a:spcPct val="20000"/>
              </a:spcBef>
            </a:pPr>
            <a:r>
              <a:rPr lang="en-US" altLang="zh-TW" sz="3200" b="1"/>
              <a:t>Taiwan Nobel Eye Institute 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495800" y="990600"/>
            <a:ext cx="4648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Epi-LASIK and Intra-LASIK</a:t>
            </a:r>
            <a:r>
              <a:rPr lang="zh-CN" altLang="en-US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对于高度近视且角膜较薄的临床成效</a:t>
            </a:r>
            <a:r>
              <a:rPr lang="zh-TW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4648200" y="4267200"/>
            <a:ext cx="44958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defRPr/>
            </a:pPr>
            <a:r>
              <a:rPr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ea typeface="SimSun" pitchFamily="2" charset="-122"/>
              </a:rPr>
              <a:t>张朝凯 </a:t>
            </a:r>
            <a:r>
              <a:rPr lang="en-US" altLang="zh-CN" sz="3600">
                <a:effectLst>
                  <a:outerShdw blurRad="38100" dist="38100" dir="2700000" algn="tl">
                    <a:srgbClr val="000000"/>
                  </a:outerShdw>
                </a:effectLst>
                <a:ea typeface="SimSun" pitchFamily="2" charset="-122"/>
              </a:rPr>
              <a:t>MD MPH</a:t>
            </a:r>
            <a:r>
              <a:rPr lang="en-US" altLang="zh-TW" sz="3600">
                <a:effectLst>
                  <a:outerShdw blurRad="38100" dist="38100" dir="2700000" algn="tl">
                    <a:srgbClr val="000000"/>
                  </a:outerShdw>
                </a:effectLst>
                <a:ea typeface="SimSun" pitchFamily="2" charset="-122"/>
              </a:rPr>
              <a:t/>
            </a:r>
            <a:br>
              <a:rPr lang="en-US" altLang="zh-TW" sz="3600">
                <a:effectLst>
                  <a:outerShdw blurRad="38100" dist="38100" dir="2700000" algn="tl">
                    <a:srgbClr val="000000"/>
                  </a:outerShdw>
                </a:effectLst>
                <a:ea typeface="SimSun" pitchFamily="2" charset="-122"/>
              </a:rPr>
            </a:br>
            <a:r>
              <a:rPr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ea typeface="SimSun" pitchFamily="2" charset="-122"/>
              </a:rPr>
              <a:t>台湾诺贝尔眼科机构</a:t>
            </a:r>
            <a:endParaRPr lang="zh-CN" altLang="zh-TW" sz="3600">
              <a:effectLst>
                <a:outerShdw blurRad="38100" dist="38100" dir="2700000" algn="tl">
                  <a:srgbClr val="000000"/>
                </a:outerShdw>
              </a:effectLst>
              <a:ea typeface="SimSun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0125" y="1428750"/>
            <a:ext cx="70866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2800" dirty="0" smtClean="0">
                <a:solidFill>
                  <a:schemeClr val="tx1"/>
                </a:solidFill>
              </a:rPr>
              <a:t>High order aberration HOA </a:t>
            </a:r>
            <a:br>
              <a:rPr lang="en-US" altLang="zh-TW" sz="2800" dirty="0" smtClean="0">
                <a:solidFill>
                  <a:schemeClr val="tx1"/>
                </a:solidFill>
              </a:rPr>
            </a:br>
            <a:r>
              <a:rPr lang="en-US" altLang="zh-TW" sz="2800" dirty="0" smtClean="0">
                <a:solidFill>
                  <a:schemeClr val="tx1"/>
                </a:solidFill>
              </a:rPr>
              <a:t>in Normal Population of Taiwan Pre-</a:t>
            </a:r>
            <a:r>
              <a:rPr lang="en-US" altLang="zh-TW" sz="2800" dirty="0" err="1" smtClean="0">
                <a:solidFill>
                  <a:schemeClr val="tx1"/>
                </a:solidFill>
              </a:rPr>
              <a:t>presbyopic</a:t>
            </a:r>
            <a:r>
              <a:rPr lang="en-US" altLang="zh-TW" sz="2800" dirty="0" smtClean="0">
                <a:solidFill>
                  <a:schemeClr val="tx1"/>
                </a:solidFill>
              </a:rPr>
              <a:t> age group</a:t>
            </a:r>
            <a:br>
              <a:rPr lang="en-US" altLang="zh-TW" sz="2800" dirty="0" smtClean="0">
                <a:solidFill>
                  <a:schemeClr val="tx1"/>
                </a:solidFill>
              </a:rPr>
            </a:br>
            <a:r>
              <a:rPr lang="en-US" altLang="zh-TW" sz="2800" dirty="0" smtClean="0">
                <a:solidFill>
                  <a:schemeClr val="tx1"/>
                </a:solidFill>
              </a:rPr>
              <a:t/>
            </a:r>
            <a:br>
              <a:rPr lang="en-US" altLang="zh-TW" sz="2800" dirty="0" smtClean="0">
                <a:solidFill>
                  <a:schemeClr val="tx1"/>
                </a:solidFill>
              </a:rPr>
            </a:br>
            <a:r>
              <a:rPr lang="en-US" altLang="zh-TW" sz="2800" dirty="0" smtClean="0">
                <a:solidFill>
                  <a:srgbClr val="FFFF00"/>
                </a:solidFill>
              </a:rPr>
              <a:t>Compare of HOA changes between </a:t>
            </a:r>
            <a:r>
              <a:rPr lang="en-US" altLang="zh-TW" sz="2800" dirty="0" err="1" smtClean="0">
                <a:solidFill>
                  <a:srgbClr val="FFFF00"/>
                </a:solidFill>
              </a:rPr>
              <a:t>Wavefront</a:t>
            </a:r>
            <a:r>
              <a:rPr lang="en-US" altLang="zh-TW" sz="2800" dirty="0" smtClean="0">
                <a:solidFill>
                  <a:srgbClr val="FFFF00"/>
                </a:solidFill>
              </a:rPr>
              <a:t>-guided </a:t>
            </a:r>
            <a:r>
              <a:rPr lang="en-US" altLang="zh-TW" sz="2800" dirty="0" err="1" smtClean="0">
                <a:solidFill>
                  <a:srgbClr val="FFFF00"/>
                </a:solidFill>
              </a:rPr>
              <a:t>Femtosecond</a:t>
            </a:r>
            <a:r>
              <a:rPr lang="en-US" altLang="zh-TW" sz="2800" dirty="0" smtClean="0">
                <a:solidFill>
                  <a:srgbClr val="FFFF00"/>
                </a:solidFill>
              </a:rPr>
              <a:t> LASIK and </a:t>
            </a:r>
            <a:r>
              <a:rPr lang="en-US" altLang="zh-TW" sz="2800" dirty="0" err="1" smtClean="0">
                <a:solidFill>
                  <a:srgbClr val="FFFF00"/>
                </a:solidFill>
              </a:rPr>
              <a:t>Wavefront</a:t>
            </a:r>
            <a:r>
              <a:rPr lang="en-US" altLang="zh-TW" sz="2800" dirty="0" smtClean="0">
                <a:solidFill>
                  <a:srgbClr val="FFFF00"/>
                </a:solidFill>
              </a:rPr>
              <a:t>-guided </a:t>
            </a:r>
            <a:r>
              <a:rPr lang="en-US" altLang="zh-TW" sz="2800" dirty="0" err="1" smtClean="0">
                <a:solidFill>
                  <a:srgbClr val="FFFF00"/>
                </a:solidFill>
              </a:rPr>
              <a:t>Micorkeratome</a:t>
            </a:r>
            <a:r>
              <a:rPr lang="en-US" altLang="zh-TW" sz="2800" dirty="0" smtClean="0">
                <a:solidFill>
                  <a:srgbClr val="FFFF00"/>
                </a:solidFill>
              </a:rPr>
              <a:t> LASIK in High myopia patients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437063"/>
            <a:ext cx="6400800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zh-TW" sz="2800" smtClean="0"/>
              <a:t>Elsa L.C. Mai, MD MPH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TW" sz="2800" smtClean="0"/>
              <a:t>Far Eastern Memorial Hospital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TW" sz="2800" smtClean="0"/>
              <a:t>David Chaokai Chang, MD MPH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TW" sz="2800" smtClean="0"/>
              <a:t>Nobel Group Refractive Center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9450" y="126841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800" dirty="0" smtClean="0">
                <a:solidFill>
                  <a:srgbClr val="FFFF00"/>
                </a:solidFill>
              </a:rPr>
              <a:t>Comparison of dry eye parameters after </a:t>
            </a:r>
            <a:r>
              <a:rPr lang="en-US" altLang="zh-TW" sz="4800" dirty="0" err="1" smtClean="0">
                <a:solidFill>
                  <a:srgbClr val="FFFF00"/>
                </a:solidFill>
              </a:rPr>
              <a:t>Femtosecond</a:t>
            </a:r>
            <a:r>
              <a:rPr lang="en-US" altLang="zh-TW" sz="4800" dirty="0" smtClean="0">
                <a:solidFill>
                  <a:srgbClr val="FFFF00"/>
                </a:solidFill>
              </a:rPr>
              <a:t>- and </a:t>
            </a:r>
            <a:r>
              <a:rPr lang="en-US" altLang="zh-TW" sz="4800" dirty="0" err="1" smtClean="0">
                <a:solidFill>
                  <a:srgbClr val="FFFF00"/>
                </a:solidFill>
              </a:rPr>
              <a:t>Microkeratome</a:t>
            </a:r>
            <a:r>
              <a:rPr lang="en-US" altLang="zh-TW" sz="4800" dirty="0" smtClean="0">
                <a:solidFill>
                  <a:srgbClr val="FFFF00"/>
                </a:solidFill>
              </a:rPr>
              <a:t>-assisted LASIK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57250" y="4143375"/>
            <a:ext cx="7745413" cy="175260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zh-TW" altLang="en-US" sz="2400" dirty="0" smtClean="0"/>
              <a:t>                          </a:t>
            </a:r>
            <a:r>
              <a:rPr lang="en-US" altLang="zh-TW" sz="2400" dirty="0" smtClean="0"/>
              <a:t>David </a:t>
            </a:r>
            <a:r>
              <a:rPr lang="en-US" altLang="zh-TW" sz="2400" dirty="0" err="1" smtClean="0"/>
              <a:t>Chaokay</a:t>
            </a:r>
            <a:r>
              <a:rPr lang="en-US" altLang="zh-TW" sz="2400" dirty="0" smtClean="0"/>
              <a:t> </a:t>
            </a:r>
            <a:r>
              <a:rPr lang="en-US" altLang="zh-TW" sz="2400" dirty="0" smtClean="0"/>
              <a:t>Chang M.D</a:t>
            </a:r>
            <a:r>
              <a:rPr lang="en-US" altLang="zh-TW" sz="2400" dirty="0" smtClean="0"/>
              <a:t>. </a:t>
            </a:r>
            <a:endParaRPr lang="en-US" altLang="zh-TW" sz="2400" b="1" baseline="30000" dirty="0" smtClean="0"/>
          </a:p>
          <a:p>
            <a:pPr algn="l" eaLnBrk="1" hangingPunct="1">
              <a:lnSpc>
                <a:spcPct val="90000"/>
              </a:lnSpc>
              <a:defRPr/>
            </a:pPr>
            <a:r>
              <a:rPr lang="zh-TW" altLang="en-US" sz="2400" dirty="0" smtClean="0"/>
              <a:t>                   </a:t>
            </a:r>
            <a:r>
              <a:rPr lang="en-US" altLang="zh-TW" sz="2400" dirty="0" smtClean="0"/>
              <a:t>Nobel </a:t>
            </a:r>
            <a:r>
              <a:rPr lang="en-US" altLang="zh-TW" sz="2400" dirty="0" smtClean="0"/>
              <a:t>Eye Group, Taipei, </a:t>
            </a:r>
            <a:r>
              <a:rPr lang="en-US" altLang="zh-TW" sz="2400" dirty="0" smtClean="0"/>
              <a:t>Taiwan</a:t>
            </a:r>
            <a:endParaRPr lang="en-US" altLang="zh-TW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Definition of dry eye after LASIK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smtClean="0"/>
              <a:t>Dry eye was defined as a </a:t>
            </a:r>
            <a:r>
              <a:rPr lang="en-US" altLang="zh-TW" smtClean="0">
                <a:solidFill>
                  <a:srgbClr val="FFFF00"/>
                </a:solidFill>
              </a:rPr>
              <a:t>total corneal fluorescein staining score 3</a:t>
            </a:r>
            <a:r>
              <a:rPr lang="en-US" altLang="zh-TW" smtClean="0"/>
              <a:t> at any time point after surgery.</a:t>
            </a:r>
          </a:p>
          <a:p>
            <a:pPr eaLnBrk="1" hangingPunct="1">
              <a:buFontTx/>
              <a:buNone/>
            </a:pPr>
            <a:r>
              <a:rPr lang="en-US" altLang="zh-TW" sz="2400" smtClean="0"/>
              <a:t>    </a:t>
            </a:r>
            <a:r>
              <a:rPr lang="en-US" altLang="zh-TW" sz="2000" smtClean="0"/>
              <a:t>Am J Ophthalmol 2006; 141:438</a:t>
            </a:r>
            <a:r>
              <a:rPr lang="en-US" altLang="zh-TW" sz="2000" smtClean="0">
                <a:latin typeface="Tahoma" pitchFamily="34" charset="0"/>
              </a:rPr>
              <a:t>–</a:t>
            </a:r>
            <a:r>
              <a:rPr lang="en-US" altLang="zh-TW" sz="2000" smtClean="0"/>
              <a:t>445.</a:t>
            </a:r>
          </a:p>
          <a:p>
            <a:pPr eaLnBrk="1" hangingPunct="1"/>
            <a:endParaRPr lang="en-US" altLang="zh-TW" sz="2000" smtClean="0"/>
          </a:p>
          <a:p>
            <a:pPr eaLnBrk="1" hangingPunct="1"/>
            <a:r>
              <a:rPr lang="en-US" altLang="zh-TW" smtClean="0">
                <a:solidFill>
                  <a:srgbClr val="FFFF00"/>
                </a:solidFill>
              </a:rPr>
              <a:t>The greatest changes in mean tear film stability and corneal fluorescein staining </a:t>
            </a:r>
            <a:r>
              <a:rPr lang="en-US" altLang="zh-TW" smtClean="0"/>
              <a:t>were observed at </a:t>
            </a:r>
            <a:r>
              <a:rPr lang="en-US" altLang="zh-TW" smtClean="0">
                <a:solidFill>
                  <a:srgbClr val="FFFF00"/>
                </a:solidFill>
              </a:rPr>
              <a:t>1 week </a:t>
            </a:r>
            <a:r>
              <a:rPr lang="en-US" altLang="zh-TW" smtClean="0"/>
              <a:t>after surgery.</a:t>
            </a:r>
          </a:p>
          <a:p>
            <a:pPr eaLnBrk="1" hangingPunct="1">
              <a:buFontTx/>
              <a:buNone/>
            </a:pPr>
            <a:r>
              <a:rPr lang="en-US" altLang="zh-TW" sz="2000" smtClean="0"/>
              <a:t>     Am J Ophthalmol 2006;141:438</a:t>
            </a:r>
            <a:r>
              <a:rPr lang="en-US" altLang="zh-TW" sz="2000" smtClean="0">
                <a:latin typeface="Tahoma" pitchFamily="34" charset="0"/>
              </a:rPr>
              <a:t>–</a:t>
            </a:r>
            <a:r>
              <a:rPr lang="en-US" altLang="zh-TW" sz="2000" smtClean="0"/>
              <a:t>445.</a:t>
            </a:r>
          </a:p>
          <a:p>
            <a:pPr eaLnBrk="1" hangingPunct="1">
              <a:buFontTx/>
              <a:buNone/>
            </a:pPr>
            <a:endParaRPr lang="en-US" altLang="zh-TW" sz="2000" smtClean="0"/>
          </a:p>
          <a:p>
            <a:pPr eaLnBrk="1" hangingPunct="1"/>
            <a:endParaRPr lang="en-US" altLang="zh-TW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rgbClr val="FFFF00"/>
                </a:solidFill>
              </a:rPr>
              <a:t>Incidence of dry eye after LASIK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1484313"/>
            <a:ext cx="8229600" cy="4525962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</a:pPr>
            <a:r>
              <a:rPr lang="en-US" altLang="zh-TW" sz="2800" smtClean="0"/>
              <a:t>Dry eyes are </a:t>
            </a:r>
            <a:r>
              <a:rPr lang="en-US" altLang="zh-TW" sz="2800" smtClean="0">
                <a:solidFill>
                  <a:srgbClr val="FFFF00"/>
                </a:solidFill>
              </a:rPr>
              <a:t>the most common </a:t>
            </a:r>
            <a:r>
              <a:rPr lang="en-US" altLang="zh-TW" sz="2800" smtClean="0"/>
              <a:t>complaint after LASIK, with an incidence </a:t>
            </a:r>
            <a:r>
              <a:rPr lang="en-US" altLang="zh-TW" sz="2800" smtClean="0">
                <a:solidFill>
                  <a:srgbClr val="FFFF00"/>
                </a:solidFill>
              </a:rPr>
              <a:t>ranging from 3% to 59%.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en-US" altLang="zh-TW" sz="1800" smtClean="0"/>
              <a:t>         </a:t>
            </a:r>
            <a:r>
              <a:rPr lang="en-US" altLang="zh-TW" sz="2000" smtClean="0"/>
              <a:t>J Refract Surg 2007;23:338-342.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en-US" altLang="zh-TW" sz="2000" smtClean="0"/>
              <a:t>        Ophthalmology 2000;107:2131</a:t>
            </a:r>
            <a:r>
              <a:rPr lang="en-US" altLang="zh-TW" sz="2000" smtClean="0">
                <a:latin typeface="Tahoma" pitchFamily="34" charset="0"/>
              </a:rPr>
              <a:t>–</a:t>
            </a:r>
            <a:r>
              <a:rPr lang="en-US" altLang="zh-TW" sz="2000" smtClean="0"/>
              <a:t>2135.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en-US" altLang="zh-TW" sz="2000" smtClean="0"/>
              <a:t>        Am J Ophthalmol 2001; 132:1</a:t>
            </a:r>
            <a:r>
              <a:rPr lang="en-US" altLang="zh-TW" sz="2000" smtClean="0">
                <a:latin typeface="Tahoma" pitchFamily="34" charset="0"/>
              </a:rPr>
              <a:t>–</a:t>
            </a:r>
            <a:r>
              <a:rPr lang="en-US" altLang="zh-TW" sz="2000" smtClean="0"/>
              <a:t>7.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en-US" altLang="zh-TW" sz="2000" smtClean="0"/>
              <a:t>        Trans Am Ophthalmol Soc 1999;97:241</a:t>
            </a:r>
            <a:r>
              <a:rPr lang="en-US" altLang="zh-TW" sz="2000" smtClean="0">
                <a:latin typeface="Tahoma" pitchFamily="34" charset="0"/>
              </a:rPr>
              <a:t>–</a:t>
            </a:r>
            <a:r>
              <a:rPr lang="en-US" altLang="zh-TW" sz="2000" smtClean="0"/>
              <a:t>255.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endParaRPr lang="en-US" altLang="zh-TW" sz="2000" smtClean="0"/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en-US" altLang="zh-TW" sz="2800" smtClean="0"/>
              <a:t>     The greatest incidence of dry eye after surgery was at </a:t>
            </a:r>
            <a:r>
              <a:rPr lang="en-US" altLang="zh-TW" sz="2800" smtClean="0">
                <a:solidFill>
                  <a:srgbClr val="FFFF00"/>
                </a:solidFill>
              </a:rPr>
              <a:t>1 week(50%). </a:t>
            </a:r>
            <a:r>
              <a:rPr lang="en-US" altLang="zh-TW" sz="2800" smtClean="0"/>
              <a:t>The incidence of dry eye gradually decreased over the observation period to a </a:t>
            </a:r>
            <a:r>
              <a:rPr lang="en-US" altLang="zh-TW" sz="2800" smtClean="0">
                <a:solidFill>
                  <a:srgbClr val="FFFF00"/>
                </a:solidFill>
              </a:rPr>
              <a:t>36.36% overall incidence at 6 months.</a:t>
            </a:r>
            <a:r>
              <a:rPr lang="en-US" altLang="zh-TW" sz="2000" smtClean="0">
                <a:solidFill>
                  <a:srgbClr val="FFFF00"/>
                </a:solidFill>
              </a:rPr>
              <a:t>      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en-US" altLang="zh-TW" sz="2000" smtClean="0"/>
              <a:t>       Am J Ophthalmol 2006; 141:438</a:t>
            </a:r>
            <a:r>
              <a:rPr lang="en-US" altLang="zh-TW" sz="2000" smtClean="0">
                <a:latin typeface="Tahoma" pitchFamily="34" charset="0"/>
              </a:rPr>
              <a:t>–</a:t>
            </a:r>
            <a:r>
              <a:rPr lang="en-US" altLang="zh-TW" sz="2000" smtClean="0"/>
              <a:t>445.</a:t>
            </a:r>
          </a:p>
          <a:p>
            <a:pPr marL="533400" indent="-533400" eaLnBrk="1" hangingPunct="1">
              <a:lnSpc>
                <a:spcPct val="80000"/>
              </a:lnSpc>
            </a:pPr>
            <a:endParaRPr lang="en-US" altLang="zh-TW" sz="2400" smtClean="0"/>
          </a:p>
          <a:p>
            <a:pPr marL="533400" indent="-533400" eaLnBrk="1" hangingPunct="1">
              <a:lnSpc>
                <a:spcPct val="80000"/>
              </a:lnSpc>
            </a:pPr>
            <a:endParaRPr lang="en-US" altLang="zh-TW" sz="2400" smtClean="0"/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en-US" altLang="zh-TW" sz="2400" smtClean="0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Pathogenesis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TW" sz="2800" smtClean="0"/>
              <a:t>Damage of </a:t>
            </a:r>
            <a:r>
              <a:rPr lang="en-US" altLang="zh-TW" sz="2800" smtClean="0">
                <a:solidFill>
                  <a:srgbClr val="FFFF00"/>
                </a:solidFill>
              </a:rPr>
              <a:t>the globlet cells</a:t>
            </a:r>
            <a:r>
              <a:rPr lang="en-US" altLang="zh-TW" sz="2800" smtClean="0"/>
              <a:t>. (the pressure generated by the suction ring)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800" smtClean="0">
                <a:solidFill>
                  <a:srgbClr val="FFFF00"/>
                </a:solidFill>
              </a:rPr>
              <a:t>Alteration of the corneal curvature </a:t>
            </a:r>
            <a:r>
              <a:rPr lang="en-US" altLang="zh-TW" sz="2800" smtClean="0"/>
              <a:t>affecting tear stability.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800" smtClean="0">
                <a:solidFill>
                  <a:srgbClr val="FFFF00"/>
                </a:solidFill>
              </a:rPr>
              <a:t>Medications</a:t>
            </a:r>
            <a:r>
              <a:rPr lang="en-US" altLang="zh-TW" sz="2800" smtClean="0"/>
              <a:t> that can induce transient dry-eye symptoms.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800" smtClean="0">
                <a:solidFill>
                  <a:srgbClr val="FFFF00"/>
                </a:solidFill>
              </a:rPr>
              <a:t>Transection of a significant number of afferent sensory nerves in the cornea during the formation of the flap</a:t>
            </a:r>
            <a:r>
              <a:rPr lang="en-US" altLang="zh-TW" sz="2800" smtClean="0"/>
              <a:t>. (interruption of the cornea</a:t>
            </a:r>
            <a:r>
              <a:rPr lang="en-US" altLang="zh-TW" sz="2800" smtClean="0">
                <a:latin typeface="Tahoma" pitchFamily="34" charset="0"/>
              </a:rPr>
              <a:t>–</a:t>
            </a:r>
            <a:r>
              <a:rPr lang="en-US" altLang="zh-TW" sz="2800" smtClean="0"/>
              <a:t>trigeminal nerve</a:t>
            </a:r>
            <a:r>
              <a:rPr lang="en-US" altLang="zh-TW" sz="2800" smtClean="0">
                <a:latin typeface="Tahoma" pitchFamily="34" charset="0"/>
              </a:rPr>
              <a:t>–</a:t>
            </a:r>
            <a:r>
              <a:rPr lang="en-US" altLang="zh-TW" sz="2800" smtClean="0"/>
              <a:t>brain stem</a:t>
            </a:r>
            <a:r>
              <a:rPr lang="en-US" altLang="zh-TW" sz="2800" smtClean="0">
                <a:latin typeface="Tahoma" pitchFamily="34" charset="0"/>
              </a:rPr>
              <a:t>–</a:t>
            </a:r>
            <a:r>
              <a:rPr lang="en-US" altLang="zh-TW" sz="2800" smtClean="0"/>
              <a:t>facial nerve</a:t>
            </a:r>
            <a:r>
              <a:rPr lang="en-US" altLang="zh-TW" sz="2800" smtClean="0">
                <a:latin typeface="Tahoma" pitchFamily="34" charset="0"/>
              </a:rPr>
              <a:t>–</a:t>
            </a:r>
            <a:r>
              <a:rPr lang="en-US" altLang="zh-TW" sz="2800" smtClean="0"/>
              <a:t>lacrimal gland reflex arc) </a:t>
            </a:r>
            <a:r>
              <a:rPr lang="en-US" altLang="zh-TW" sz="2400" b="1" i="1" baseline="30000" smtClean="0">
                <a:solidFill>
                  <a:srgbClr val="FFFF00"/>
                </a:solidFill>
              </a:rPr>
              <a:t>More significant!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497013" y="5805488"/>
            <a:ext cx="4730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/>
              <a:t>J Cataract Refract Surg 2005; 31:1881–1887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620838" y="1328738"/>
          <a:ext cx="5903912" cy="5340350"/>
        </p:xfrm>
        <a:graphic>
          <a:graphicData uri="http://schemas.openxmlformats.org/presentationml/2006/ole">
            <p:oleObj spid="_x0000_s1026" name="Photo Editor Photo" r:id="rId5" imgW="4896533" imgH="4428571" progId="">
              <p:embed/>
            </p:oleObj>
          </a:graphicData>
        </a:graphic>
      </p:graphicFrame>
      <p:sp>
        <p:nvSpPr>
          <p:cNvPr id="39939" name="Line 3"/>
          <p:cNvSpPr>
            <a:spLocks noChangeShapeType="1"/>
          </p:cNvSpPr>
          <p:nvPr/>
        </p:nvSpPr>
        <p:spPr bwMode="auto">
          <a:xfrm>
            <a:off x="1390650" y="3343275"/>
            <a:ext cx="2244725" cy="14288"/>
          </a:xfrm>
          <a:prstGeom prst="line">
            <a:avLst/>
          </a:prstGeom>
          <a:noFill/>
          <a:ln w="381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40" name="Freeform 4"/>
          <p:cNvSpPr>
            <a:spLocks/>
          </p:cNvSpPr>
          <p:nvPr/>
        </p:nvSpPr>
        <p:spPr bwMode="auto">
          <a:xfrm>
            <a:off x="2565400" y="1536700"/>
            <a:ext cx="293688" cy="1816100"/>
          </a:xfrm>
          <a:custGeom>
            <a:avLst/>
            <a:gdLst>
              <a:gd name="T0" fmla="*/ 2147483647 w 185"/>
              <a:gd name="T1" fmla="*/ 2147483647 h 1144"/>
              <a:gd name="T2" fmla="*/ 2147483647 w 185"/>
              <a:gd name="T3" fmla="*/ 2147483647 h 1144"/>
              <a:gd name="T4" fmla="*/ 2147483647 w 185"/>
              <a:gd name="T5" fmla="*/ 2147483647 h 1144"/>
              <a:gd name="T6" fmla="*/ 2147483647 w 185"/>
              <a:gd name="T7" fmla="*/ 2147483647 h 1144"/>
              <a:gd name="T8" fmla="*/ 2147483647 w 185"/>
              <a:gd name="T9" fmla="*/ 2147483647 h 1144"/>
              <a:gd name="T10" fmla="*/ 2147483647 w 185"/>
              <a:gd name="T11" fmla="*/ 2147483647 h 1144"/>
              <a:gd name="T12" fmla="*/ 2147483647 w 185"/>
              <a:gd name="T13" fmla="*/ 2147483647 h 1144"/>
              <a:gd name="T14" fmla="*/ 2147483647 w 185"/>
              <a:gd name="T15" fmla="*/ 2147483647 h 1144"/>
              <a:gd name="T16" fmla="*/ 0 w 185"/>
              <a:gd name="T17" fmla="*/ 0 h 1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5"/>
              <a:gd name="T28" fmla="*/ 0 h 1144"/>
              <a:gd name="T29" fmla="*/ 185 w 185"/>
              <a:gd name="T30" fmla="*/ 1144 h 11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5" h="1144">
                <a:moveTo>
                  <a:pt x="184" y="1144"/>
                </a:moveTo>
                <a:cubicBezTo>
                  <a:pt x="181" y="1085"/>
                  <a:pt x="185" y="1026"/>
                  <a:pt x="176" y="968"/>
                </a:cubicBezTo>
                <a:cubicBezTo>
                  <a:pt x="174" y="955"/>
                  <a:pt x="159" y="948"/>
                  <a:pt x="152" y="936"/>
                </a:cubicBezTo>
                <a:cubicBezTo>
                  <a:pt x="132" y="901"/>
                  <a:pt x="122" y="847"/>
                  <a:pt x="112" y="808"/>
                </a:cubicBezTo>
                <a:cubicBezTo>
                  <a:pt x="113" y="774"/>
                  <a:pt x="138" y="523"/>
                  <a:pt x="120" y="416"/>
                </a:cubicBezTo>
                <a:cubicBezTo>
                  <a:pt x="115" y="340"/>
                  <a:pt x="109" y="273"/>
                  <a:pt x="96" y="200"/>
                </a:cubicBezTo>
                <a:cubicBezTo>
                  <a:pt x="94" y="186"/>
                  <a:pt x="90" y="145"/>
                  <a:pt x="80" y="128"/>
                </a:cubicBezTo>
                <a:cubicBezTo>
                  <a:pt x="66" y="103"/>
                  <a:pt x="41" y="83"/>
                  <a:pt x="32" y="56"/>
                </a:cubicBezTo>
                <a:cubicBezTo>
                  <a:pt x="14" y="2"/>
                  <a:pt x="31" y="16"/>
                  <a:pt x="0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41" name="Freeform 5"/>
          <p:cNvSpPr>
            <a:spLocks/>
          </p:cNvSpPr>
          <p:nvPr/>
        </p:nvSpPr>
        <p:spPr bwMode="auto">
          <a:xfrm>
            <a:off x="2768600" y="1397000"/>
            <a:ext cx="177800" cy="736600"/>
          </a:xfrm>
          <a:custGeom>
            <a:avLst/>
            <a:gdLst>
              <a:gd name="T0" fmla="*/ 0 w 112"/>
              <a:gd name="T1" fmla="*/ 2147483647 h 464"/>
              <a:gd name="T2" fmla="*/ 2147483647 w 112"/>
              <a:gd name="T3" fmla="*/ 2147483647 h 464"/>
              <a:gd name="T4" fmla="*/ 2147483647 w 112"/>
              <a:gd name="T5" fmla="*/ 2147483647 h 464"/>
              <a:gd name="T6" fmla="*/ 2147483647 w 112"/>
              <a:gd name="T7" fmla="*/ 2147483647 h 464"/>
              <a:gd name="T8" fmla="*/ 2147483647 w 112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2"/>
              <a:gd name="T16" fmla="*/ 0 h 464"/>
              <a:gd name="T17" fmla="*/ 112 w 112"/>
              <a:gd name="T18" fmla="*/ 464 h 4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2" h="464">
                <a:moveTo>
                  <a:pt x="0" y="464"/>
                </a:moveTo>
                <a:cubicBezTo>
                  <a:pt x="8" y="461"/>
                  <a:pt x="18" y="462"/>
                  <a:pt x="24" y="456"/>
                </a:cubicBezTo>
                <a:cubicBezTo>
                  <a:pt x="40" y="440"/>
                  <a:pt x="45" y="352"/>
                  <a:pt x="56" y="320"/>
                </a:cubicBezTo>
                <a:cubicBezTo>
                  <a:pt x="62" y="269"/>
                  <a:pt x="63" y="218"/>
                  <a:pt x="72" y="168"/>
                </a:cubicBezTo>
                <a:cubicBezTo>
                  <a:pt x="83" y="111"/>
                  <a:pt x="112" y="60"/>
                  <a:pt x="112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42" name="Freeform 6"/>
          <p:cNvSpPr>
            <a:spLocks/>
          </p:cNvSpPr>
          <p:nvPr/>
        </p:nvSpPr>
        <p:spPr bwMode="auto">
          <a:xfrm>
            <a:off x="2336800" y="1392238"/>
            <a:ext cx="393700" cy="596900"/>
          </a:xfrm>
          <a:custGeom>
            <a:avLst/>
            <a:gdLst>
              <a:gd name="T0" fmla="*/ 2147483647 w 248"/>
              <a:gd name="T1" fmla="*/ 2147483647 h 376"/>
              <a:gd name="T2" fmla="*/ 2147483647 w 248"/>
              <a:gd name="T3" fmla="*/ 2147483647 h 376"/>
              <a:gd name="T4" fmla="*/ 2147483647 w 248"/>
              <a:gd name="T5" fmla="*/ 2147483647 h 376"/>
              <a:gd name="T6" fmla="*/ 2147483647 w 248"/>
              <a:gd name="T7" fmla="*/ 2147483647 h 376"/>
              <a:gd name="T8" fmla="*/ 2147483647 w 248"/>
              <a:gd name="T9" fmla="*/ 2147483647 h 376"/>
              <a:gd name="T10" fmla="*/ 2147483647 w 248"/>
              <a:gd name="T11" fmla="*/ 2147483647 h 376"/>
              <a:gd name="T12" fmla="*/ 0 w 248"/>
              <a:gd name="T13" fmla="*/ 0 h 3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8"/>
              <a:gd name="T22" fmla="*/ 0 h 376"/>
              <a:gd name="T23" fmla="*/ 248 w 248"/>
              <a:gd name="T24" fmla="*/ 376 h 3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8" h="376">
                <a:moveTo>
                  <a:pt x="248" y="376"/>
                </a:moveTo>
                <a:cubicBezTo>
                  <a:pt x="222" y="342"/>
                  <a:pt x="208" y="308"/>
                  <a:pt x="184" y="272"/>
                </a:cubicBezTo>
                <a:cubicBezTo>
                  <a:pt x="171" y="253"/>
                  <a:pt x="149" y="243"/>
                  <a:pt x="136" y="224"/>
                </a:cubicBezTo>
                <a:cubicBezTo>
                  <a:pt x="125" y="208"/>
                  <a:pt x="115" y="192"/>
                  <a:pt x="104" y="176"/>
                </a:cubicBezTo>
                <a:cubicBezTo>
                  <a:pt x="99" y="169"/>
                  <a:pt x="100" y="159"/>
                  <a:pt x="96" y="152"/>
                </a:cubicBezTo>
                <a:cubicBezTo>
                  <a:pt x="81" y="125"/>
                  <a:pt x="42" y="87"/>
                  <a:pt x="32" y="56"/>
                </a:cubicBezTo>
                <a:cubicBezTo>
                  <a:pt x="25" y="34"/>
                  <a:pt x="17" y="17"/>
                  <a:pt x="0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43" name="Line 7"/>
          <p:cNvSpPr>
            <a:spLocks noChangeShapeType="1"/>
          </p:cNvSpPr>
          <p:nvPr/>
        </p:nvSpPr>
        <p:spPr bwMode="auto">
          <a:xfrm flipV="1">
            <a:off x="4787900" y="3333750"/>
            <a:ext cx="2401888" cy="23813"/>
          </a:xfrm>
          <a:prstGeom prst="line">
            <a:avLst/>
          </a:prstGeom>
          <a:noFill/>
          <a:ln w="381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44" name="Freeform 8"/>
          <p:cNvSpPr>
            <a:spLocks/>
          </p:cNvSpPr>
          <p:nvPr/>
        </p:nvSpPr>
        <p:spPr bwMode="auto">
          <a:xfrm>
            <a:off x="5622925" y="1427163"/>
            <a:ext cx="122238" cy="1930400"/>
          </a:xfrm>
          <a:custGeom>
            <a:avLst/>
            <a:gdLst>
              <a:gd name="T0" fmla="*/ 2147483647 w 77"/>
              <a:gd name="T1" fmla="*/ 2147483647 h 1216"/>
              <a:gd name="T2" fmla="*/ 2147483647 w 77"/>
              <a:gd name="T3" fmla="*/ 2147483647 h 1216"/>
              <a:gd name="T4" fmla="*/ 2147483647 w 77"/>
              <a:gd name="T5" fmla="*/ 2147483647 h 1216"/>
              <a:gd name="T6" fmla="*/ 2147483647 w 77"/>
              <a:gd name="T7" fmla="*/ 2147483647 h 1216"/>
              <a:gd name="T8" fmla="*/ 2147483647 w 77"/>
              <a:gd name="T9" fmla="*/ 0 h 12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"/>
              <a:gd name="T16" fmla="*/ 0 h 1216"/>
              <a:gd name="T17" fmla="*/ 77 w 77"/>
              <a:gd name="T18" fmla="*/ 1216 h 12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" h="1216">
                <a:moveTo>
                  <a:pt x="34" y="1216"/>
                </a:moveTo>
                <a:cubicBezTo>
                  <a:pt x="45" y="1171"/>
                  <a:pt x="55" y="1125"/>
                  <a:pt x="66" y="1080"/>
                </a:cubicBezTo>
                <a:cubicBezTo>
                  <a:pt x="77" y="838"/>
                  <a:pt x="70" y="584"/>
                  <a:pt x="58" y="344"/>
                </a:cubicBezTo>
                <a:cubicBezTo>
                  <a:pt x="55" y="290"/>
                  <a:pt x="4" y="209"/>
                  <a:pt x="2" y="160"/>
                </a:cubicBezTo>
                <a:cubicBezTo>
                  <a:pt x="0" y="107"/>
                  <a:pt x="2" y="53"/>
                  <a:pt x="2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45" name="Freeform 9"/>
          <p:cNvSpPr>
            <a:spLocks/>
          </p:cNvSpPr>
          <p:nvPr/>
        </p:nvSpPr>
        <p:spPr bwMode="auto">
          <a:xfrm>
            <a:off x="5727700" y="1417638"/>
            <a:ext cx="241300" cy="787400"/>
          </a:xfrm>
          <a:custGeom>
            <a:avLst/>
            <a:gdLst>
              <a:gd name="T0" fmla="*/ 0 w 152"/>
              <a:gd name="T1" fmla="*/ 2147483647 h 496"/>
              <a:gd name="T2" fmla="*/ 2147483647 w 152"/>
              <a:gd name="T3" fmla="*/ 2147483647 h 496"/>
              <a:gd name="T4" fmla="*/ 2147483647 w 152"/>
              <a:gd name="T5" fmla="*/ 2147483647 h 496"/>
              <a:gd name="T6" fmla="*/ 2147483647 w 152"/>
              <a:gd name="T7" fmla="*/ 0 h 496"/>
              <a:gd name="T8" fmla="*/ 0 60000 65536"/>
              <a:gd name="T9" fmla="*/ 0 60000 65536"/>
              <a:gd name="T10" fmla="*/ 0 60000 65536"/>
              <a:gd name="T11" fmla="*/ 0 60000 65536"/>
              <a:gd name="T12" fmla="*/ 0 w 152"/>
              <a:gd name="T13" fmla="*/ 0 h 496"/>
              <a:gd name="T14" fmla="*/ 152 w 152"/>
              <a:gd name="T15" fmla="*/ 496 h 4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" h="496">
                <a:moveTo>
                  <a:pt x="0" y="496"/>
                </a:moveTo>
                <a:cubicBezTo>
                  <a:pt x="40" y="415"/>
                  <a:pt x="99" y="334"/>
                  <a:pt x="128" y="248"/>
                </a:cubicBezTo>
                <a:cubicBezTo>
                  <a:pt x="140" y="211"/>
                  <a:pt x="140" y="173"/>
                  <a:pt x="152" y="136"/>
                </a:cubicBezTo>
                <a:cubicBezTo>
                  <a:pt x="143" y="21"/>
                  <a:pt x="144" y="67"/>
                  <a:pt x="144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46" name="Freeform 10"/>
          <p:cNvSpPr>
            <a:spLocks/>
          </p:cNvSpPr>
          <p:nvPr/>
        </p:nvSpPr>
        <p:spPr bwMode="auto">
          <a:xfrm>
            <a:off x="5359400" y="1425575"/>
            <a:ext cx="342900" cy="635000"/>
          </a:xfrm>
          <a:custGeom>
            <a:avLst/>
            <a:gdLst>
              <a:gd name="T0" fmla="*/ 2147483647 w 216"/>
              <a:gd name="T1" fmla="*/ 2147483647 h 400"/>
              <a:gd name="T2" fmla="*/ 2147483647 w 216"/>
              <a:gd name="T3" fmla="*/ 2147483647 h 400"/>
              <a:gd name="T4" fmla="*/ 2147483647 w 216"/>
              <a:gd name="T5" fmla="*/ 2147483647 h 400"/>
              <a:gd name="T6" fmla="*/ 2147483647 w 216"/>
              <a:gd name="T7" fmla="*/ 2147483647 h 400"/>
              <a:gd name="T8" fmla="*/ 2147483647 w 216"/>
              <a:gd name="T9" fmla="*/ 2147483647 h 400"/>
              <a:gd name="T10" fmla="*/ 0 w 216"/>
              <a:gd name="T11" fmla="*/ 0 h 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"/>
              <a:gd name="T19" fmla="*/ 0 h 400"/>
              <a:gd name="T20" fmla="*/ 216 w 216"/>
              <a:gd name="T21" fmla="*/ 400 h 4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" h="400">
                <a:moveTo>
                  <a:pt x="216" y="400"/>
                </a:moveTo>
                <a:cubicBezTo>
                  <a:pt x="179" y="368"/>
                  <a:pt x="145" y="331"/>
                  <a:pt x="104" y="304"/>
                </a:cubicBezTo>
                <a:cubicBezTo>
                  <a:pt x="96" y="299"/>
                  <a:pt x="88" y="294"/>
                  <a:pt x="80" y="288"/>
                </a:cubicBezTo>
                <a:cubicBezTo>
                  <a:pt x="69" y="280"/>
                  <a:pt x="57" y="274"/>
                  <a:pt x="48" y="264"/>
                </a:cubicBezTo>
                <a:cubicBezTo>
                  <a:pt x="35" y="250"/>
                  <a:pt x="16" y="216"/>
                  <a:pt x="16" y="216"/>
                </a:cubicBezTo>
                <a:cubicBezTo>
                  <a:pt x="7" y="141"/>
                  <a:pt x="0" y="76"/>
                  <a:pt x="0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47" name="Freeform 11"/>
          <p:cNvSpPr>
            <a:spLocks/>
          </p:cNvSpPr>
          <p:nvPr/>
        </p:nvSpPr>
        <p:spPr bwMode="auto">
          <a:xfrm>
            <a:off x="3405188" y="1452563"/>
            <a:ext cx="374650" cy="1905000"/>
          </a:xfrm>
          <a:custGeom>
            <a:avLst/>
            <a:gdLst>
              <a:gd name="T0" fmla="*/ 2147483647 w 236"/>
              <a:gd name="T1" fmla="*/ 2147483647 h 1200"/>
              <a:gd name="T2" fmla="*/ 2147483647 w 236"/>
              <a:gd name="T3" fmla="*/ 2147483647 h 1200"/>
              <a:gd name="T4" fmla="*/ 2147483647 w 236"/>
              <a:gd name="T5" fmla="*/ 2147483647 h 1200"/>
              <a:gd name="T6" fmla="*/ 2147483647 w 236"/>
              <a:gd name="T7" fmla="*/ 2147483647 h 1200"/>
              <a:gd name="T8" fmla="*/ 2147483647 w 236"/>
              <a:gd name="T9" fmla="*/ 2147483647 h 1200"/>
              <a:gd name="T10" fmla="*/ 0 w 236"/>
              <a:gd name="T11" fmla="*/ 2147483647 h 1200"/>
              <a:gd name="T12" fmla="*/ 0 w 236"/>
              <a:gd name="T13" fmla="*/ 0 h 12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6"/>
              <a:gd name="T22" fmla="*/ 0 h 1200"/>
              <a:gd name="T23" fmla="*/ 236 w 236"/>
              <a:gd name="T24" fmla="*/ 1200 h 12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6" h="1200">
                <a:moveTo>
                  <a:pt x="152" y="1200"/>
                </a:moveTo>
                <a:cubicBezTo>
                  <a:pt x="160" y="1117"/>
                  <a:pt x="168" y="1091"/>
                  <a:pt x="208" y="1024"/>
                </a:cubicBezTo>
                <a:cubicBezTo>
                  <a:pt x="236" y="827"/>
                  <a:pt x="229" y="551"/>
                  <a:pt x="112" y="376"/>
                </a:cubicBezTo>
                <a:cubicBezTo>
                  <a:pt x="99" y="322"/>
                  <a:pt x="66" y="277"/>
                  <a:pt x="48" y="224"/>
                </a:cubicBezTo>
                <a:cubicBezTo>
                  <a:pt x="44" y="213"/>
                  <a:pt x="38" y="202"/>
                  <a:pt x="32" y="192"/>
                </a:cubicBezTo>
                <a:cubicBezTo>
                  <a:pt x="22" y="176"/>
                  <a:pt x="0" y="144"/>
                  <a:pt x="0" y="144"/>
                </a:cubicBezTo>
                <a:cubicBezTo>
                  <a:pt x="8" y="4"/>
                  <a:pt x="40" y="40"/>
                  <a:pt x="0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48" name="Freeform 12"/>
          <p:cNvSpPr>
            <a:spLocks/>
          </p:cNvSpPr>
          <p:nvPr/>
        </p:nvSpPr>
        <p:spPr bwMode="auto">
          <a:xfrm>
            <a:off x="3505200" y="1387475"/>
            <a:ext cx="203200" cy="528638"/>
          </a:xfrm>
          <a:custGeom>
            <a:avLst/>
            <a:gdLst>
              <a:gd name="T0" fmla="*/ 0 w 128"/>
              <a:gd name="T1" fmla="*/ 2147483647 h 333"/>
              <a:gd name="T2" fmla="*/ 2147483647 w 128"/>
              <a:gd name="T3" fmla="*/ 2147483647 h 333"/>
              <a:gd name="T4" fmla="*/ 2147483647 w 128"/>
              <a:gd name="T5" fmla="*/ 2147483647 h 333"/>
              <a:gd name="T6" fmla="*/ 2147483647 w 128"/>
              <a:gd name="T7" fmla="*/ 2147483647 h 333"/>
              <a:gd name="T8" fmla="*/ 2147483647 w 128"/>
              <a:gd name="T9" fmla="*/ 2147483647 h 3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333"/>
              <a:gd name="T17" fmla="*/ 128 w 128"/>
              <a:gd name="T18" fmla="*/ 333 h 3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333">
                <a:moveTo>
                  <a:pt x="0" y="333"/>
                </a:moveTo>
                <a:cubicBezTo>
                  <a:pt x="11" y="328"/>
                  <a:pt x="24" y="325"/>
                  <a:pt x="32" y="317"/>
                </a:cubicBezTo>
                <a:cubicBezTo>
                  <a:pt x="46" y="303"/>
                  <a:pt x="64" y="269"/>
                  <a:pt x="64" y="269"/>
                </a:cubicBezTo>
                <a:cubicBezTo>
                  <a:pt x="75" y="212"/>
                  <a:pt x="99" y="159"/>
                  <a:pt x="112" y="101"/>
                </a:cubicBezTo>
                <a:cubicBezTo>
                  <a:pt x="114" y="94"/>
                  <a:pt x="128" y="0"/>
                  <a:pt x="128" y="37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49" name="Freeform 13"/>
          <p:cNvSpPr>
            <a:spLocks/>
          </p:cNvSpPr>
          <p:nvPr/>
        </p:nvSpPr>
        <p:spPr bwMode="auto">
          <a:xfrm>
            <a:off x="3238500" y="1420813"/>
            <a:ext cx="254000" cy="495300"/>
          </a:xfrm>
          <a:custGeom>
            <a:avLst/>
            <a:gdLst>
              <a:gd name="T0" fmla="*/ 2147483647 w 160"/>
              <a:gd name="T1" fmla="*/ 2147483647 h 312"/>
              <a:gd name="T2" fmla="*/ 2147483647 w 160"/>
              <a:gd name="T3" fmla="*/ 2147483647 h 312"/>
              <a:gd name="T4" fmla="*/ 2147483647 w 160"/>
              <a:gd name="T5" fmla="*/ 2147483647 h 312"/>
              <a:gd name="T6" fmla="*/ 2147483647 w 160"/>
              <a:gd name="T7" fmla="*/ 2147483647 h 312"/>
              <a:gd name="T8" fmla="*/ 2147483647 w 160"/>
              <a:gd name="T9" fmla="*/ 2147483647 h 312"/>
              <a:gd name="T10" fmla="*/ 0 w 160"/>
              <a:gd name="T11" fmla="*/ 0 h 31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"/>
              <a:gd name="T19" fmla="*/ 0 h 312"/>
              <a:gd name="T20" fmla="*/ 160 w 160"/>
              <a:gd name="T21" fmla="*/ 312 h 31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" h="312">
                <a:moveTo>
                  <a:pt x="160" y="312"/>
                </a:moveTo>
                <a:cubicBezTo>
                  <a:pt x="128" y="272"/>
                  <a:pt x="92" y="244"/>
                  <a:pt x="56" y="208"/>
                </a:cubicBezTo>
                <a:cubicBezTo>
                  <a:pt x="53" y="197"/>
                  <a:pt x="52" y="186"/>
                  <a:pt x="48" y="176"/>
                </a:cubicBezTo>
                <a:cubicBezTo>
                  <a:pt x="44" y="167"/>
                  <a:pt x="35" y="161"/>
                  <a:pt x="32" y="152"/>
                </a:cubicBezTo>
                <a:cubicBezTo>
                  <a:pt x="27" y="134"/>
                  <a:pt x="27" y="115"/>
                  <a:pt x="24" y="96"/>
                </a:cubicBezTo>
                <a:cubicBezTo>
                  <a:pt x="18" y="64"/>
                  <a:pt x="0" y="33"/>
                  <a:pt x="0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50" name="Freeform 14"/>
          <p:cNvSpPr>
            <a:spLocks/>
          </p:cNvSpPr>
          <p:nvPr/>
        </p:nvSpPr>
        <p:spPr bwMode="auto">
          <a:xfrm>
            <a:off x="4752975" y="1439863"/>
            <a:ext cx="60325" cy="1917700"/>
          </a:xfrm>
          <a:custGeom>
            <a:avLst/>
            <a:gdLst>
              <a:gd name="T0" fmla="*/ 2147483647 w 38"/>
              <a:gd name="T1" fmla="*/ 2147483647 h 1208"/>
              <a:gd name="T2" fmla="*/ 2147483647 w 38"/>
              <a:gd name="T3" fmla="*/ 2147483647 h 1208"/>
              <a:gd name="T4" fmla="*/ 2147483647 w 38"/>
              <a:gd name="T5" fmla="*/ 2147483647 h 1208"/>
              <a:gd name="T6" fmla="*/ 2147483647 w 38"/>
              <a:gd name="T7" fmla="*/ 0 h 1208"/>
              <a:gd name="T8" fmla="*/ 0 60000 65536"/>
              <a:gd name="T9" fmla="*/ 0 60000 65536"/>
              <a:gd name="T10" fmla="*/ 0 60000 65536"/>
              <a:gd name="T11" fmla="*/ 0 60000 65536"/>
              <a:gd name="T12" fmla="*/ 0 w 38"/>
              <a:gd name="T13" fmla="*/ 0 h 1208"/>
              <a:gd name="T14" fmla="*/ 38 w 38"/>
              <a:gd name="T15" fmla="*/ 1208 h 12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" h="1208">
                <a:moveTo>
                  <a:pt x="14" y="1208"/>
                </a:moveTo>
                <a:cubicBezTo>
                  <a:pt x="6" y="1000"/>
                  <a:pt x="0" y="976"/>
                  <a:pt x="14" y="752"/>
                </a:cubicBezTo>
                <a:cubicBezTo>
                  <a:pt x="17" y="709"/>
                  <a:pt x="30" y="624"/>
                  <a:pt x="30" y="624"/>
                </a:cubicBezTo>
                <a:cubicBezTo>
                  <a:pt x="38" y="64"/>
                  <a:pt x="38" y="272"/>
                  <a:pt x="38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51" name="Freeform 15"/>
          <p:cNvSpPr>
            <a:spLocks/>
          </p:cNvSpPr>
          <p:nvPr/>
        </p:nvSpPr>
        <p:spPr bwMode="auto">
          <a:xfrm>
            <a:off x="4800600" y="1463675"/>
            <a:ext cx="241300" cy="596900"/>
          </a:xfrm>
          <a:custGeom>
            <a:avLst/>
            <a:gdLst>
              <a:gd name="T0" fmla="*/ 0 w 152"/>
              <a:gd name="T1" fmla="*/ 2147483647 h 376"/>
              <a:gd name="T2" fmla="*/ 2147483647 w 152"/>
              <a:gd name="T3" fmla="*/ 2147483647 h 376"/>
              <a:gd name="T4" fmla="*/ 2147483647 w 152"/>
              <a:gd name="T5" fmla="*/ 2147483647 h 376"/>
              <a:gd name="T6" fmla="*/ 2147483647 w 152"/>
              <a:gd name="T7" fmla="*/ 0 h 376"/>
              <a:gd name="T8" fmla="*/ 0 60000 65536"/>
              <a:gd name="T9" fmla="*/ 0 60000 65536"/>
              <a:gd name="T10" fmla="*/ 0 60000 65536"/>
              <a:gd name="T11" fmla="*/ 0 60000 65536"/>
              <a:gd name="T12" fmla="*/ 0 w 152"/>
              <a:gd name="T13" fmla="*/ 0 h 376"/>
              <a:gd name="T14" fmla="*/ 152 w 152"/>
              <a:gd name="T15" fmla="*/ 376 h 3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" h="376">
                <a:moveTo>
                  <a:pt x="0" y="376"/>
                </a:moveTo>
                <a:cubicBezTo>
                  <a:pt x="19" y="373"/>
                  <a:pt x="38" y="374"/>
                  <a:pt x="56" y="368"/>
                </a:cubicBezTo>
                <a:cubicBezTo>
                  <a:pt x="127" y="344"/>
                  <a:pt x="139" y="256"/>
                  <a:pt x="152" y="192"/>
                </a:cubicBezTo>
                <a:cubicBezTo>
                  <a:pt x="131" y="130"/>
                  <a:pt x="136" y="64"/>
                  <a:pt x="136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9952" name="Freeform 16"/>
          <p:cNvSpPr>
            <a:spLocks/>
          </p:cNvSpPr>
          <p:nvPr/>
        </p:nvSpPr>
        <p:spPr bwMode="auto">
          <a:xfrm>
            <a:off x="4564063" y="1412875"/>
            <a:ext cx="249237" cy="431800"/>
          </a:xfrm>
          <a:custGeom>
            <a:avLst/>
            <a:gdLst>
              <a:gd name="T0" fmla="*/ 2147483647 w 157"/>
              <a:gd name="T1" fmla="*/ 2147483647 h 272"/>
              <a:gd name="T2" fmla="*/ 2147483647 w 157"/>
              <a:gd name="T3" fmla="*/ 2147483647 h 272"/>
              <a:gd name="T4" fmla="*/ 2147483647 w 157"/>
              <a:gd name="T5" fmla="*/ 2147483647 h 272"/>
              <a:gd name="T6" fmla="*/ 2147483647 w 157"/>
              <a:gd name="T7" fmla="*/ 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157"/>
              <a:gd name="T13" fmla="*/ 0 h 272"/>
              <a:gd name="T14" fmla="*/ 157 w 157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7" h="272">
                <a:moveTo>
                  <a:pt x="157" y="272"/>
                </a:moveTo>
                <a:cubicBezTo>
                  <a:pt x="121" y="265"/>
                  <a:pt x="95" y="251"/>
                  <a:pt x="61" y="240"/>
                </a:cubicBezTo>
                <a:cubicBezTo>
                  <a:pt x="0" y="194"/>
                  <a:pt x="25" y="184"/>
                  <a:pt x="29" y="96"/>
                </a:cubicBezTo>
                <a:cubicBezTo>
                  <a:pt x="30" y="64"/>
                  <a:pt x="29" y="32"/>
                  <a:pt x="29" y="0"/>
                </a:cubicBezTo>
              </a:path>
            </a:pathLst>
          </a:cu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1763713" y="5661025"/>
            <a:ext cx="5183187" cy="1008063"/>
          </a:xfrm>
          <a:solidFill>
            <a:srgbClr val="FFFF00"/>
          </a:solidFill>
          <a:ln>
            <a:solidFill>
              <a:schemeClr val="bg2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en-US" altLang="zh-TW" sz="2400" smtClean="0"/>
              <a:t>   Nerves penetrate the limbus at the anterior third of the stroma.</a:t>
            </a:r>
          </a:p>
        </p:txBody>
      </p:sp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1143000" y="500063"/>
            <a:ext cx="6696075" cy="6016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50000"/>
              </a:spcBef>
            </a:pPr>
            <a:r>
              <a:rPr kumimoji="0" lang="en-US" altLang="zh-TW" sz="4000">
                <a:solidFill>
                  <a:srgbClr val="FFFF00"/>
                </a:solidFill>
                <a:latin typeface="Book Antiqua" pitchFamily="18" charset="0"/>
              </a:rPr>
              <a:t>Dry Eye and LASIK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  <p:bldP spid="39940" grpId="0" animBg="1"/>
      <p:bldP spid="39941" grpId="0" animBg="1"/>
      <p:bldP spid="39942" grpId="0" animBg="1"/>
      <p:bldP spid="39943" grpId="0" animBg="1"/>
      <p:bldP spid="39944" grpId="0" animBg="1"/>
      <p:bldP spid="39945" grpId="0" animBg="1"/>
      <p:bldP spid="39946" grpId="0" animBg="1"/>
      <p:bldP spid="39947" grpId="0" animBg="1"/>
      <p:bldP spid="39948" grpId="0" animBg="1"/>
      <p:bldP spid="39949" grpId="0" animBg="1"/>
      <p:bldP spid="39950" grpId="0" animBg="1"/>
      <p:bldP spid="39951" grpId="0" animBg="1"/>
      <p:bldP spid="3995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Revcube.p3d 0"/>
  <p:tag name="POWER3D OPTIONS" val="Medium "/>
  <p:tag name="POWER3D SOUND" val="Revolving Cube"/>
  <p:tag name="POWER3D CRC" val="097dbeb2019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Revcube.p3d 0"/>
  <p:tag name="POWER3D OPTIONS" val="Medium "/>
  <p:tag name="POWER3D SOUND" val="Revolving Cube"/>
  <p:tag name="POWER3D CRC" val="097dbeb2019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Revcube.p3d 0"/>
  <p:tag name="POWER3D OPTIONS" val="Medium "/>
  <p:tag name="POWER3D SOUND" val="Revolving Cube"/>
  <p:tag name="POWER3D CRC" val="097dbeb20190"/>
</p:tagLst>
</file>

<file path=ppt/theme/theme1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3635</TotalTime>
  <Words>7754</Words>
  <Application>Microsoft Office PowerPoint</Application>
  <PresentationFormat>如螢幕大小 (4:3)</PresentationFormat>
  <Paragraphs>1659</Paragraphs>
  <Slides>152</Slides>
  <Notes>14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4</vt:i4>
      </vt:variant>
      <vt:variant>
        <vt:lpstr>投影片標題</vt:lpstr>
      </vt:variant>
      <vt:variant>
        <vt:i4>152</vt:i4>
      </vt:variant>
    </vt:vector>
  </HeadingPairs>
  <TitlesOfParts>
    <vt:vector size="157" baseType="lpstr">
      <vt:lpstr>Mountain Top</vt:lpstr>
      <vt:lpstr>Photo Editor Photo</vt:lpstr>
      <vt:lpstr>工作表</vt:lpstr>
      <vt:lpstr>圖表</vt:lpstr>
      <vt:lpstr>Prism Project</vt:lpstr>
      <vt:lpstr>表面切削还是板层切削?</vt:lpstr>
      <vt:lpstr>表面切削还是板层切削?</vt:lpstr>
      <vt:lpstr>表面切削还是板层切削?</vt:lpstr>
      <vt:lpstr>表面切削还是板层切削?</vt:lpstr>
      <vt:lpstr>投影片 5</vt:lpstr>
      <vt:lpstr>投影片 6</vt:lpstr>
      <vt:lpstr>投影片 7</vt:lpstr>
      <vt:lpstr>投影片 8</vt:lpstr>
      <vt:lpstr>Comparison of Dry Eye Parameters after Femtosecond- and Microkeratome-assisted LASIK</vt:lpstr>
      <vt:lpstr>投影片 10</vt:lpstr>
      <vt:lpstr>投影片 11</vt:lpstr>
      <vt:lpstr>投影片 12</vt:lpstr>
      <vt:lpstr>Is the Quality of Vision good enough?</vt:lpstr>
      <vt:lpstr>Sources of error ( 2001 to 2004)</vt:lpstr>
      <vt:lpstr>CUSTOMVUE VS. CONVENTIONAL LASIK: Four YEAR COMPARISON MEASURING VISUAL QUALITY IMPROVEMENT</vt:lpstr>
      <vt:lpstr>Does Iris Registration Matter?</vt:lpstr>
      <vt:lpstr> Vector analyses of cylinder correction of myopic wavefront LASIK with and without Iris Registration Technology </vt:lpstr>
      <vt:lpstr>Error sources then covered       (2004 to 2008)</vt:lpstr>
      <vt:lpstr>投影片 19</vt:lpstr>
      <vt:lpstr>Clinical Experiences of Managing the Post LASIK Ectasia with RGP Lens and Femtosecond Laser </vt:lpstr>
      <vt:lpstr>表面切削还是板层切削?</vt:lpstr>
      <vt:lpstr>屈光手术的演变</vt:lpstr>
      <vt:lpstr>概论</vt:lpstr>
      <vt:lpstr>投影片 24</vt:lpstr>
      <vt:lpstr>LASIK</vt:lpstr>
      <vt:lpstr>LASIK</vt:lpstr>
      <vt:lpstr>LASIK</vt:lpstr>
      <vt:lpstr>LASIK</vt:lpstr>
      <vt:lpstr>表面切削</vt:lpstr>
      <vt:lpstr>表面切削</vt:lpstr>
      <vt:lpstr>表面切削</vt:lpstr>
      <vt:lpstr>表面切削</vt:lpstr>
      <vt:lpstr>板层 &amp; 表面切削 </vt:lpstr>
      <vt:lpstr>争议问题</vt:lpstr>
      <vt:lpstr>Epi vs Intra LASIK</vt:lpstr>
      <vt:lpstr>表面切削</vt:lpstr>
      <vt:lpstr>目前表面切削的发展趋势</vt:lpstr>
      <vt:lpstr>先进表面切削术的增进效果</vt:lpstr>
      <vt:lpstr>生物力学&amp; 表面切削</vt:lpstr>
      <vt:lpstr>混浊</vt:lpstr>
      <vt:lpstr>丝裂霉素 （MMC）</vt:lpstr>
      <vt:lpstr>疼痛</vt:lpstr>
      <vt:lpstr>板层切削</vt:lpstr>
      <vt:lpstr>微型角膜刀发生并发症的 几率</vt:lpstr>
      <vt:lpstr>飞秒激光:安全性</vt:lpstr>
      <vt:lpstr>瓣膜尺寸</vt:lpstr>
      <vt:lpstr>显微角膜刀 &amp; IntraLase 的瓣膜厚度</vt:lpstr>
      <vt:lpstr>飞秒激光的并发症</vt:lpstr>
      <vt:lpstr>IntraLase 对比 Hansatome: 随机前瞻性研究  Dan Durrie MD</vt:lpstr>
      <vt:lpstr>结果</vt:lpstr>
      <vt:lpstr>结论</vt:lpstr>
      <vt:lpstr>投影片 52</vt:lpstr>
      <vt:lpstr>投影片 53</vt:lpstr>
      <vt:lpstr>投影片 54</vt:lpstr>
      <vt:lpstr>(1)  Evaluation of PRK retreatment after regressed myopic LASIK</vt:lpstr>
      <vt:lpstr>purpose</vt:lpstr>
      <vt:lpstr>method</vt:lpstr>
      <vt:lpstr>RESULT</vt:lpstr>
      <vt:lpstr>Discussion</vt:lpstr>
      <vt:lpstr>Discussion</vt:lpstr>
      <vt:lpstr>Conclusion</vt:lpstr>
      <vt:lpstr>投影片 62</vt:lpstr>
      <vt:lpstr>method</vt:lpstr>
      <vt:lpstr>method</vt:lpstr>
      <vt:lpstr>投影片 65</vt:lpstr>
      <vt:lpstr>投影片 66</vt:lpstr>
      <vt:lpstr>LASEK &amp; PRK</vt:lpstr>
      <vt:lpstr>Discussion</vt:lpstr>
      <vt:lpstr>Discussion</vt:lpstr>
      <vt:lpstr>Conclusion</vt:lpstr>
      <vt:lpstr>投影片 71</vt:lpstr>
      <vt:lpstr>method</vt:lpstr>
      <vt:lpstr>Surgical procedures</vt:lpstr>
      <vt:lpstr>投影片 74</vt:lpstr>
      <vt:lpstr>投影片 75</vt:lpstr>
      <vt:lpstr>complications</vt:lpstr>
      <vt:lpstr>Lifting flap</vt:lpstr>
      <vt:lpstr>Recutting flap</vt:lpstr>
      <vt:lpstr>conclusion</vt:lpstr>
      <vt:lpstr>投影片 80</vt:lpstr>
      <vt:lpstr>Method</vt:lpstr>
      <vt:lpstr>投影片 82</vt:lpstr>
      <vt:lpstr>投影片 83</vt:lpstr>
      <vt:lpstr>Result</vt:lpstr>
      <vt:lpstr>Disadvantages of recutting</vt:lpstr>
      <vt:lpstr>Guidelines for safe recutting</vt:lpstr>
      <vt:lpstr>Surgical techniques to  risk of flap lifting</vt:lpstr>
      <vt:lpstr>when recutting is inevitable</vt:lpstr>
      <vt:lpstr>投影片 89</vt:lpstr>
      <vt:lpstr>LASIK versus PRK</vt:lpstr>
      <vt:lpstr>However….</vt:lpstr>
      <vt:lpstr>投影片 92</vt:lpstr>
      <vt:lpstr>Early Clinical Outcomes of Epi-LASIK and Intra-LASIK for High Myopia with Thin Cornea</vt:lpstr>
      <vt:lpstr>High order aberration HOA  in Normal Population of Taiwan Pre-presbyopic age group  Compare of HOA changes between Wavefront-guided Femtosecond LASIK and Wavefront-guided Micorkeratome LASIK in High myopia patients</vt:lpstr>
      <vt:lpstr>Comparison of dry eye parameters after Femtosecond- and Microkeratome-assisted LASIK</vt:lpstr>
      <vt:lpstr>Definition of dry eye after LASIK</vt:lpstr>
      <vt:lpstr>Incidence of dry eye after LASIK</vt:lpstr>
      <vt:lpstr>Pathogenesis</vt:lpstr>
      <vt:lpstr>投影片 99</vt:lpstr>
      <vt:lpstr>投影片 100</vt:lpstr>
      <vt:lpstr>Dry Eye: Dysfunction of the Neural Loop?</vt:lpstr>
      <vt:lpstr>投影片 102</vt:lpstr>
      <vt:lpstr>Risk factors for dry eye after LASIK</vt:lpstr>
      <vt:lpstr>Risk Factors for Developing Dry Eye in Patients Allocated to Receive Either Nasal- or Superior-Hinged LASIK Surgery</vt:lpstr>
      <vt:lpstr>投影片 105</vt:lpstr>
      <vt:lpstr>Corneal sensation after LASIK with Microkeratome</vt:lpstr>
      <vt:lpstr>Corneal sensation after LASIK with Femtosecond </vt:lpstr>
      <vt:lpstr>Purpose</vt:lpstr>
      <vt:lpstr>Patients and Methods (1)</vt:lpstr>
      <vt:lpstr>Patients and Methods (2)</vt:lpstr>
      <vt:lpstr>Schirmer basic secretion test </vt:lpstr>
      <vt:lpstr>Tear break-up time </vt:lpstr>
      <vt:lpstr>投影片 113</vt:lpstr>
      <vt:lpstr>Ocular Surface Staining </vt:lpstr>
      <vt:lpstr>Corneal sensation </vt:lpstr>
      <vt:lpstr>SUBJECTIVE DRY EYE SYMPTOMS</vt:lpstr>
      <vt:lpstr>投影片 117</vt:lpstr>
      <vt:lpstr>投影片 118</vt:lpstr>
      <vt:lpstr>Resuts</vt:lpstr>
      <vt:lpstr>投影片 120</vt:lpstr>
      <vt:lpstr>投影片 121</vt:lpstr>
      <vt:lpstr>投影片 122</vt:lpstr>
      <vt:lpstr>3. The effects of different hinge locations on dry eye parameters and corneal sensation in MK group</vt:lpstr>
      <vt:lpstr>Hinge position has no effects on Schirmer basic secretion test in MK group</vt:lpstr>
      <vt:lpstr>Hinge position has no effects on TBUT in MK group</vt:lpstr>
      <vt:lpstr>Hinge position has no effects on corneal fluorescein staining in MK group</vt:lpstr>
      <vt:lpstr>投影片 127</vt:lpstr>
      <vt:lpstr>Hinge position has no effects on  central corneal sensation in  MK group</vt:lpstr>
      <vt:lpstr>Hinge position has no effects on OSDI in MK group</vt:lpstr>
      <vt:lpstr>投影片 130</vt:lpstr>
      <vt:lpstr>Hinge position has no effects on Schirmer basic secretion test in IL group</vt:lpstr>
      <vt:lpstr>Hinge position has no effects on TBUT in IL group</vt:lpstr>
      <vt:lpstr>Hinge position has no effects on  corneal fluorescein staining in  IL group</vt:lpstr>
      <vt:lpstr>Hinge position has no effects on  conjunctival rose bengal staining in  IL group</vt:lpstr>
      <vt:lpstr>Hinge position has no effects on  central corneal sensation in IL group</vt:lpstr>
      <vt:lpstr>Hinge position has no effects on OSDI in IL group</vt:lpstr>
      <vt:lpstr>投影片 137</vt:lpstr>
      <vt:lpstr>投影片 138</vt:lpstr>
      <vt:lpstr>投影片 139</vt:lpstr>
      <vt:lpstr>投影片 140</vt:lpstr>
      <vt:lpstr>投影片 141</vt:lpstr>
      <vt:lpstr>投影片 142</vt:lpstr>
      <vt:lpstr>投影片 143</vt:lpstr>
      <vt:lpstr>投影片 144</vt:lpstr>
      <vt:lpstr>投影片 145</vt:lpstr>
      <vt:lpstr>投影片 146</vt:lpstr>
      <vt:lpstr>Comparison between IL and MK groups (Tear breakup time &amp; Fluorescein staining)</vt:lpstr>
      <vt:lpstr>投影片 148</vt:lpstr>
      <vt:lpstr>投影片 149</vt:lpstr>
      <vt:lpstr>投影片 150</vt:lpstr>
      <vt:lpstr>Conclusion(1)</vt:lpstr>
      <vt:lpstr>Conclusion(2)</vt:lpstr>
    </vt:vector>
  </TitlesOfParts>
  <Company>Chang Gung Memorial Hospital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Chi-Chin Sun</dc:creator>
  <cp:lastModifiedBy>Chao Kai</cp:lastModifiedBy>
  <cp:revision>344</cp:revision>
  <dcterms:created xsi:type="dcterms:W3CDTF">2008-03-09T06:48:30Z</dcterms:created>
  <dcterms:modified xsi:type="dcterms:W3CDTF">2010-06-13T00:04:57Z</dcterms:modified>
</cp:coreProperties>
</file>